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538DD-73BD-A65A-BB84-56CE11798E07}" v="35" dt="2025-12-18T15:31:39.3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Medium"/>
          <a:ea typeface="Avenir Medium"/>
          <a:cs typeface="Avenir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/morfeyddhel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altmarsh…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6346232" cy="385439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Sgrialfa Morfa Heli</a:t>
            </a:r>
          </a:p>
        </p:txBody>
      </p:sp>
      <p:pic>
        <p:nvPicPr>
          <p:cNvPr id="261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It’s time to play outside!"/>
          <p:cNvSpPr txBox="1"/>
          <p:nvPr/>
        </p:nvSpPr>
        <p:spPr>
          <a:xfrm>
            <a:off x="3368178" y="5244355"/>
            <a:ext cx="7789369" cy="1495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latin typeface="Avenir Medium"/>
              </a:rPr>
              <a:t>Amser </a:t>
            </a:r>
            <a:r>
              <a:rPr dirty="0" err="1">
                <a:latin typeface="Avenir Medium"/>
              </a:rPr>
              <a:t>chwarae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tu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allan</a:t>
            </a:r>
            <a:r>
              <a:rPr dirty="0">
                <a:latin typeface="Avenir Medium"/>
              </a:rPr>
              <a:t>!</a:t>
            </a:r>
            <a:endParaRPr lang="en-US" dirty="0">
              <a:latin typeface="Avenir Medium"/>
            </a:endParaRPr>
          </a:p>
        </p:txBody>
      </p:sp>
      <p:pic>
        <p:nvPicPr>
          <p:cNvPr id="264" name="Illustration of the saltmarsh scramble game " descr="Illustration of the saltmarsh scramble game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8620" y="812800"/>
            <a:ext cx="8677595" cy="12090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RAB LINE"/>
          <p:cNvSpPr txBox="1"/>
          <p:nvPr/>
        </p:nvSpPr>
        <p:spPr>
          <a:xfrm>
            <a:off x="11931987" y="1248277"/>
            <a:ext cx="3181401" cy="59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</a:defRPr>
            </a:lvl1pPr>
          </a:lstStyle>
          <a:p>
            <a:r>
              <a:t>LLINELL GRANCOD</a:t>
            </a:r>
          </a:p>
        </p:txBody>
      </p:sp>
      <p:sp>
        <p:nvSpPr>
          <p:cNvPr id="266" name="HABITAT COMPONENT FOOD/WATER/SHELTER"/>
          <p:cNvSpPr txBox="1"/>
          <p:nvPr/>
        </p:nvSpPr>
        <p:spPr>
          <a:xfrm>
            <a:off x="11456599" y="11840040"/>
            <a:ext cx="3629183" cy="93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</a:defRPr>
            </a:lvl1pPr>
          </a:lstStyle>
          <a:p>
            <a:r>
              <a:t>ELFEN GYNEFIN      BWYD/DŴR/LLOCHES</a:t>
            </a:r>
          </a:p>
        </p:txBody>
      </p:sp>
      <p:sp>
        <p:nvSpPr>
          <p:cNvPr id="267" name="PREDATOR DEN"/>
          <p:cNvSpPr txBox="1"/>
          <p:nvPr/>
        </p:nvSpPr>
        <p:spPr>
          <a:xfrm rot="16200000">
            <a:off x="21629966" y="5757010"/>
            <a:ext cx="3827584" cy="475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</a:defRPr>
            </a:lvl1pPr>
          </a:lstStyle>
          <a:p>
            <a:r>
              <a:t>FFAU YSGLYFAETHWR </a:t>
            </a:r>
          </a:p>
        </p:txBody>
      </p:sp>
      <p:sp>
        <p:nvSpPr>
          <p:cNvPr id="268" name="APPROX 10m"/>
          <p:cNvSpPr txBox="1"/>
          <p:nvPr/>
        </p:nvSpPr>
        <p:spPr>
          <a:xfrm rot="16200000">
            <a:off x="13410764" y="5460666"/>
            <a:ext cx="3827584" cy="475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200">
                <a:solidFill>
                  <a:schemeClr val="accent5"/>
                </a:solidFill>
              </a:defRPr>
            </a:lvl1pPr>
          </a:lstStyle>
          <a:p>
            <a:r>
              <a:t>TUA 10m</a:t>
            </a:r>
          </a:p>
        </p:txBody>
      </p:sp>
      <p:sp>
        <p:nvSpPr>
          <p:cNvPr id="269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70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71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72" name="Gweithgaredd Awyr Agored" descr="Gweithgaredd Awyr Agor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352" y="10273279"/>
            <a:ext cx="2540002" cy="2540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rab-tastic Challenge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Heriau Cranc-tastig</a:t>
            </a:r>
          </a:p>
        </p:txBody>
      </p:sp>
      <p:pic>
        <p:nvPicPr>
          <p:cNvPr id="27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llustration of a crab " descr="Illustration of a crab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452" y="10298509"/>
            <a:ext cx="2781303" cy="2679703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Rounded Rectangle"/>
          <p:cNvSpPr/>
          <p:nvPr/>
        </p:nvSpPr>
        <p:spPr>
          <a:xfrm>
            <a:off x="3479800" y="4631828"/>
            <a:ext cx="7932837" cy="5916914"/>
          </a:xfrm>
          <a:prstGeom prst="roundRect">
            <a:avLst>
              <a:gd name="adj" fmla="val 15000"/>
            </a:avLst>
          </a:prstGeom>
          <a:solidFill>
            <a:srgbClr val="E8CB3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11582400" y="4631828"/>
            <a:ext cx="8168641" cy="5916914"/>
          </a:xfrm>
          <a:prstGeom prst="roundRect">
            <a:avLst>
              <a:gd name="adj" fmla="val 15000"/>
            </a:avLst>
          </a:prstGeom>
          <a:solidFill>
            <a:srgbClr val="F1655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80" name="North Wales Wildlife Trust logo " descr="North Wales Wildlife Trust logo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038" y="9233661"/>
            <a:ext cx="1092203" cy="109220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Use the data gathered during the activity to create a graph to show how the crab population has changed over time.…"/>
          <p:cNvSpPr txBox="1"/>
          <p:nvPr/>
        </p:nvSpPr>
        <p:spPr>
          <a:xfrm>
            <a:off x="4003178" y="6273055"/>
            <a:ext cx="6950672" cy="377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784225">
              <a:defRPr sz="3000">
                <a:solidFill>
                  <a:srgbClr val="000000"/>
                </a:solidFill>
              </a:defRPr>
            </a:pPr>
            <a:r>
              <a:t>Defnyddiwch y data a gasglwyd yn ystod y gweithgaredd i greu graff i ddangos sut mae poblogaeth y crancod wedi newid dros amser.</a:t>
            </a:r>
          </a:p>
          <a:p>
            <a:pPr algn="l" defTabSz="784225">
              <a:defRPr sz="3000">
                <a:solidFill>
                  <a:srgbClr val="000000"/>
                </a:solidFill>
              </a:defRPr>
            </a:pPr>
            <a:endParaRPr/>
          </a:p>
          <a:p>
            <a:pPr algn="l" defTabSz="784225">
              <a:defRPr sz="3000">
                <a:solidFill>
                  <a:srgbClr val="000000"/>
                </a:solidFill>
              </a:defRPr>
            </a:pPr>
            <a:r>
              <a:t>Yna, dadansoddwch unrhyw dueddiadau a welwch.</a:t>
            </a:r>
          </a:p>
        </p:txBody>
      </p:sp>
      <p:sp>
        <p:nvSpPr>
          <p:cNvPr id="282" name="Visit the North Wales Wildlife Trust website www.tiramor.cymru/saltmarshes (Resource 1) to find out what shore crabs look like, where they live, what they eat, and how they survive in their habitat."/>
          <p:cNvSpPr txBox="1"/>
          <p:nvPr/>
        </p:nvSpPr>
        <p:spPr>
          <a:xfrm>
            <a:off x="12022683" y="6085449"/>
            <a:ext cx="7052273" cy="377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784225">
              <a:defRPr sz="3000">
                <a:solidFill>
                  <a:srgbClr val="FFFFFF"/>
                </a:solidFill>
              </a:defRPr>
            </a:pPr>
            <a:r>
              <a:t>Ewch i wefan Ymddiriedolaeth Natur Gogledd Cymru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venir Heavy"/>
                <a:ea typeface="Avenir Heavy"/>
                <a:cs typeface="Avenir Heavy"/>
                <a:sym typeface="Avenir Heavy"/>
                <a:hlinkClick r:id="rId6"/>
              </a:rPr>
              <a:t>www.tiramor.cymru/morfeyddheli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t>(Adnodd 1) i ddarganfod sut i adnabod crancod gwyrdd, ble mae nhw’n byw, beth mae’n nhw’n ei fwyta, a sut mae nhw’n goroesi yn eu cynefin.  </a:t>
            </a:r>
          </a:p>
        </p:txBody>
      </p:sp>
      <p:sp>
        <p:nvSpPr>
          <p:cNvPr id="283" name="Additional Task"/>
          <p:cNvSpPr txBox="1"/>
          <p:nvPr/>
        </p:nvSpPr>
        <p:spPr>
          <a:xfrm>
            <a:off x="3950244" y="4937571"/>
            <a:ext cx="6950673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000000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Tasg Ychwanegol</a:t>
            </a:r>
          </a:p>
        </p:txBody>
      </p:sp>
      <p:sp>
        <p:nvSpPr>
          <p:cNvPr id="284" name="Research Task"/>
          <p:cNvSpPr txBox="1"/>
          <p:nvPr/>
        </p:nvSpPr>
        <p:spPr>
          <a:xfrm>
            <a:off x="11978778" y="4937571"/>
            <a:ext cx="4118572" cy="124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b="1" spc="-100">
                <a:solidFill>
                  <a:srgbClr val="FFFFFF"/>
                </a:solidFill>
                <a:latin typeface="Uberhand Pro"/>
                <a:ea typeface="Uberhand Pro"/>
                <a:cs typeface="Uberhand Pro"/>
                <a:sym typeface="Uberhand Pro"/>
              </a:defRPr>
            </a:lvl1pPr>
          </a:lstStyle>
          <a:p>
            <a:r>
              <a:t>Tasg Ymchwil</a:t>
            </a:r>
          </a:p>
        </p:txBody>
      </p:sp>
      <p:sp>
        <p:nvSpPr>
          <p:cNvPr id="285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86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87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4" cy="2459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3" cy="2146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3" cy="223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6" y="10105718"/>
            <a:ext cx="6515104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4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Morfeydd Heli</a:t>
            </a:r>
          </a:p>
        </p:txBody>
      </p:sp>
      <p:sp>
        <p:nvSpPr>
          <p:cNvPr id="155" name="ACTIVITY 1: Saltmarsh Scramble!"/>
          <p:cNvSpPr txBox="1">
            <a:spLocks noGrp="1"/>
          </p:cNvSpPr>
          <p:nvPr>
            <p:ph type="body" sz="quarter" idx="1"/>
          </p:nvPr>
        </p:nvSpPr>
        <p:spPr>
          <a:xfrm>
            <a:off x="5552578" y="5319362"/>
            <a:ext cx="15110323" cy="934780"/>
          </a:xfrm>
          <a:prstGeom prst="rect">
            <a:avLst/>
          </a:prstGeom>
        </p:spPr>
        <p:txBody>
          <a:bodyPr/>
          <a:lstStyle>
            <a:lvl1pPr defTabSz="1414234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1: Sgrialfa Morfa Heli!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159" name="Tir a Môr Education Pack / Pecan Addysg Logo " descr="Tir a Môr Education Pack / Pecan Addysg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0756" y="437320"/>
            <a:ext cx="2807086" cy="2610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altmarsh Scramble!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Sgrialfa Morfa Heli!</a:t>
            </a:r>
          </a:p>
        </p:txBody>
      </p:sp>
      <p:sp>
        <p:nvSpPr>
          <p:cNvPr id="162" name="ACTIVITY 1"/>
          <p:cNvSpPr txBox="1">
            <a:spLocks noGrp="1"/>
          </p:cNvSpPr>
          <p:nvPr>
            <p:ph type="body" sz="quarter" idx="1"/>
          </p:nvPr>
        </p:nvSpPr>
        <p:spPr>
          <a:xfrm>
            <a:off x="56160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4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GWEITHGAREDD 1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5792695" y="2813183"/>
            <a:ext cx="9387811" cy="10162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Callout"/>
          <p:cNvSpPr/>
          <p:nvPr/>
        </p:nvSpPr>
        <p:spPr>
          <a:xfrm rot="16200000">
            <a:off x="14554052" y="4434587"/>
            <a:ext cx="9593844" cy="701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917194" y="3380439"/>
            <a:ext cx="6788851" cy="8571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SGILIAU Y BYDDWCH YN EU DATBLYGU:</a:t>
            </a:r>
          </a:p>
          <a:p>
            <a:pPr algn="l" defTabSz="825500"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Siarad a gwrando</a:t>
            </a:r>
            <a:br/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Meddwl yn ofalus a gwneud penderfyniadau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Cydweithio fel tîm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Trin data a defnyddio sgiliau rhifedd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578697" y="3372113"/>
            <a:ext cx="9773857" cy="9155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00734"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YN DILYN Y GWEITHGAREDD HWN, DYLECH DDEALL:</a:t>
            </a:r>
          </a:p>
          <a:p>
            <a:pPr algn="l" defTabSz="800734"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790263" indent="-790263" algn="l" defTabSz="800734">
              <a:buSzPct val="100000"/>
              <a:buAutoNum type="arabicPeriod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Pam bod morfeydd heli yn cael eu gwarchod a phwysigrwydd Ardaloedd Cadwraeth Arbennig (ACAau)</a:t>
            </a:r>
          </a:p>
          <a:p>
            <a:pPr marL="790263" indent="-790263" algn="l" defTabSz="800734">
              <a:buSzPct val="100000"/>
              <a:buAutoNum type="arabicPeriod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790263" indent="-790263" algn="l" defTabSz="800734">
              <a:buSzPct val="100000"/>
              <a:buAutoNum type="arabicPeriod" startAt="2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Beth mae anifeiliaid ei angen er mwyn goroesi</a:t>
            </a:r>
          </a:p>
          <a:p>
            <a:pPr marL="790263" indent="-790263" algn="l" defTabSz="800734">
              <a:buSzPct val="100000"/>
              <a:buAutoNum type="arabicPeriod" startAt="2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790263" indent="-790263" algn="l" defTabSz="800734">
              <a:buSzPct val="100000"/>
              <a:buAutoNum type="arabicPeriod" startAt="3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Beth sy’n gwneud cynefin da</a:t>
            </a:r>
          </a:p>
          <a:p>
            <a:pPr marL="790263" indent="-790263" algn="l" defTabSz="800734">
              <a:buSzPct val="100000"/>
              <a:buAutoNum type="arabicPeriod" startAt="3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/>
          </a:p>
          <a:p>
            <a:pPr marL="790263" indent="-790263" algn="l" defTabSz="800734">
              <a:buSzPct val="100000"/>
              <a:buAutoNum type="arabicPeriod" startAt="4"/>
              <a:defRPr sz="3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Sut mae ffactorau amgylcheddol yn effeithio ar boblogaethau bywyd gwyllt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at is a Special Area  of Conservation (SAC)?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5110323" cy="2766864"/>
          </a:xfrm>
          <a:prstGeom prst="rect">
            <a:avLst/>
          </a:prstGeom>
        </p:spPr>
        <p:txBody>
          <a:bodyPr/>
          <a:lstStyle>
            <a:lvl1pPr defTabSz="742950">
              <a:lnSpc>
                <a:spcPct val="100000"/>
              </a:lnSpc>
              <a:defRPr sz="77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Beth yw Ardal Cadwraeth Arbennig (ACA)?</a:t>
            </a:r>
          </a:p>
        </p:txBody>
      </p:sp>
      <p:sp>
        <p:nvSpPr>
          <p:cNvPr id="170" name="SACs are protected areas designated under the Conservation of Habitats and Species Regulations in Wales."/>
          <p:cNvSpPr txBox="1">
            <a:spLocks noGrp="1"/>
          </p:cNvSpPr>
          <p:nvPr>
            <p:ph type="body" sz="quarter" idx="1"/>
          </p:nvPr>
        </p:nvSpPr>
        <p:spPr>
          <a:xfrm>
            <a:off x="3380878" y="5231007"/>
            <a:ext cx="16409234" cy="2262923"/>
          </a:xfrm>
          <a:prstGeom prst="rect">
            <a:avLst/>
          </a:prstGeom>
        </p:spPr>
        <p:txBody>
          <a:bodyPr lIns="45718" tIns="45718" rIns="45718" bIns="45718" numCol="1" spcCol="38100" anchor="t">
            <a:normAutofit/>
          </a:bodyPr>
          <a:lstStyle>
            <a:lvl1pPr defTabSz="2096970">
              <a:lnSpc>
                <a:spcPct val="90000"/>
              </a:lnSpc>
              <a:spcBef>
                <a:spcPts val="3800"/>
              </a:spcBef>
              <a:defRPr sz="4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latin typeface="Avenir Medium"/>
              </a:rPr>
              <a:t>Mae </a:t>
            </a:r>
            <a:r>
              <a:rPr dirty="0" err="1">
                <a:latin typeface="Avenir Medium"/>
              </a:rPr>
              <a:t>ACAau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safleoedd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sy’n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gwarchod</a:t>
            </a:r>
            <a:r>
              <a:rPr dirty="0">
                <a:latin typeface="Avenir Medium"/>
              </a:rPr>
              <a:t> ac </a:t>
            </a:r>
            <a:r>
              <a:rPr dirty="0" err="1">
                <a:latin typeface="Avenir Medium"/>
              </a:rPr>
              <a:t>wedi’u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dynodi</a:t>
            </a:r>
            <a:r>
              <a:rPr dirty="0">
                <a:latin typeface="Avenir Medium"/>
              </a:rPr>
              <a:t> o dan </a:t>
            </a:r>
            <a:r>
              <a:rPr dirty="0" err="1">
                <a:latin typeface="Avenir Medium"/>
              </a:rPr>
              <a:t>Reoliadau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Cadwraeth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Cynefinoedd</a:t>
            </a:r>
            <a:r>
              <a:rPr dirty="0">
                <a:latin typeface="Avenir Medium"/>
              </a:rPr>
              <a:t> a </a:t>
            </a:r>
            <a:r>
              <a:rPr dirty="0" err="1">
                <a:latin typeface="Avenir Medium"/>
              </a:rPr>
              <a:t>Rhywogaethau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yng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Nghymru</a:t>
            </a:r>
            <a:r>
              <a:rPr dirty="0">
                <a:latin typeface="Avenir Medium"/>
              </a:rPr>
              <a:t>. </a:t>
            </a:r>
            <a:endParaRPr lang="en-US" dirty="0">
              <a:latin typeface="Avenir Medium"/>
            </a:endParaRPr>
          </a:p>
        </p:txBody>
      </p:sp>
      <p:pic>
        <p:nvPicPr>
          <p:cNvPr id="171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7" y="0"/>
            <a:ext cx="3162303" cy="1209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44500"/>
            <a:ext cx="21463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hese areas are chosen because they contain rare, threatened or important habitats and species."/>
          <p:cNvSpPr txBox="1"/>
          <p:nvPr/>
        </p:nvSpPr>
        <p:spPr>
          <a:xfrm>
            <a:off x="3380878" y="7913375"/>
            <a:ext cx="17622244" cy="188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Mae’r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ardaloedd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hyn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dewis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oherwydd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eu</a:t>
            </a:r>
            <a:r>
              <a:rPr dirty="0">
                <a:latin typeface="Avenir Medium"/>
              </a:rPr>
              <a:t> bod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cynnwys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cynefinoedd</a:t>
            </a:r>
            <a:r>
              <a:rPr dirty="0">
                <a:latin typeface="Avenir Medium"/>
              </a:rPr>
              <a:t> a </a:t>
            </a:r>
            <a:r>
              <a:rPr dirty="0" err="1">
                <a:latin typeface="Avenir Medium"/>
              </a:rPr>
              <a:t>rhywogaethau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prin</a:t>
            </a:r>
            <a:r>
              <a:rPr dirty="0">
                <a:latin typeface="Avenir Medium"/>
              </a:rPr>
              <a:t>, </a:t>
            </a:r>
            <a:r>
              <a:rPr dirty="0" err="1">
                <a:latin typeface="Avenir Medium"/>
              </a:rPr>
              <a:t>pwysig</a:t>
            </a:r>
            <a:r>
              <a:rPr dirty="0">
                <a:latin typeface="Avenir Medium"/>
              </a:rPr>
              <a:t> neu </a:t>
            </a:r>
            <a:r>
              <a:rPr dirty="0" err="1">
                <a:latin typeface="Avenir Medium"/>
              </a:rPr>
              <a:t>sydd</a:t>
            </a:r>
            <a:r>
              <a:rPr dirty="0">
                <a:latin typeface="Avenir Medium"/>
              </a:rPr>
              <a:t> dan </a:t>
            </a:r>
            <a:r>
              <a:rPr dirty="0" err="1">
                <a:latin typeface="Avenir Medium"/>
              </a:rPr>
              <a:t>fygythiad</a:t>
            </a:r>
            <a:r>
              <a:rPr dirty="0">
                <a:latin typeface="Avenir Medium"/>
              </a:rPr>
              <a:t>.</a:t>
            </a:r>
            <a:endParaRPr lang="en-US" dirty="0">
              <a:latin typeface="Avenir Medium"/>
            </a:endParaRPr>
          </a:p>
        </p:txBody>
      </p:sp>
      <p:pic>
        <p:nvPicPr>
          <p:cNvPr id="174" name="Illustration of a crab " descr="Illustration of a crab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29" y="10498931"/>
            <a:ext cx="2781302" cy="267970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176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177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178" name="Parau Trafod" descr="Parau Trafod"/>
          <p:cNvPicPr>
            <a:picLocks noChangeAspect="1"/>
          </p:cNvPicPr>
          <p:nvPr/>
        </p:nvPicPr>
        <p:blipFill>
          <a:blip r:embed="rId5"/>
          <a:srcRect t="193"/>
          <a:stretch>
            <a:fillRect/>
          </a:stretch>
        </p:blipFill>
        <p:spPr>
          <a:xfrm>
            <a:off x="20799037" y="773210"/>
            <a:ext cx="2518294" cy="2476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animBg="1" advAuto="0"/>
      <p:bldP spid="1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allout"/>
          <p:cNvSpPr/>
          <p:nvPr/>
        </p:nvSpPr>
        <p:spPr>
          <a:xfrm rot="16200000">
            <a:off x="9891472" y="2991346"/>
            <a:ext cx="2566594" cy="491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Callout"/>
          <p:cNvSpPr/>
          <p:nvPr/>
        </p:nvSpPr>
        <p:spPr>
          <a:xfrm rot="16200000">
            <a:off x="15085773" y="2978646"/>
            <a:ext cx="2566594" cy="491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Callout"/>
          <p:cNvSpPr/>
          <p:nvPr/>
        </p:nvSpPr>
        <p:spPr>
          <a:xfrm rot="16200000">
            <a:off x="20292773" y="2991346"/>
            <a:ext cx="2566594" cy="491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Why are SACs important in Wales?"/>
          <p:cNvSpPr txBox="1">
            <a:spLocks noGrp="1"/>
          </p:cNvSpPr>
          <p:nvPr>
            <p:ph type="title"/>
          </p:nvPr>
        </p:nvSpPr>
        <p:spPr>
          <a:xfrm>
            <a:off x="3597033" y="1399660"/>
            <a:ext cx="19557310" cy="2766866"/>
          </a:xfrm>
          <a:prstGeom prst="rect">
            <a:avLst/>
          </a:prstGeom>
        </p:spPr>
        <p:txBody>
          <a:bodyPr/>
          <a:lstStyle>
            <a:lvl1pPr defTabSz="742950">
              <a:lnSpc>
                <a:spcPct val="100000"/>
              </a:lnSpc>
              <a:defRPr sz="77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Pam fod safleoedd ACAau yn bwysig yng Nghymru?</a:t>
            </a:r>
          </a:p>
        </p:txBody>
      </p:sp>
      <p:pic>
        <p:nvPicPr>
          <p:cNvPr id="18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llustration of a blonde young boy called Dylan " descr="Illustration of a blonde young boy called Dylan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869" y="6949578"/>
            <a:ext cx="2438403" cy="571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llustration of an auburn haired young female called Carys" descr="Illustration of an auburn haired young female called Cary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082" y="7019428"/>
            <a:ext cx="2819403" cy="557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llustration of a brown haired girl called Maya" descr="Illustration of a brown haired girl called May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7162" y="6924178"/>
            <a:ext cx="2819402" cy="576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llustration of a brown hair young boy called Efan " descr="Illustration of a brown hair young boy called Efan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27300" y="6955928"/>
            <a:ext cx="2286000" cy="570230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allout"/>
          <p:cNvSpPr/>
          <p:nvPr/>
        </p:nvSpPr>
        <p:spPr>
          <a:xfrm rot="16200000">
            <a:off x="4773371" y="2978646"/>
            <a:ext cx="2566594" cy="4919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26" y="0"/>
                </a:moveTo>
                <a:cubicBezTo>
                  <a:pt x="4026" y="0"/>
                  <a:pt x="3621" y="212"/>
                  <a:pt x="3621" y="472"/>
                </a:cubicBezTo>
                <a:lnTo>
                  <a:pt x="3621" y="3776"/>
                </a:lnTo>
                <a:lnTo>
                  <a:pt x="0" y="4721"/>
                </a:lnTo>
                <a:lnTo>
                  <a:pt x="3621" y="5665"/>
                </a:lnTo>
                <a:lnTo>
                  <a:pt x="3621" y="21128"/>
                </a:lnTo>
                <a:cubicBezTo>
                  <a:pt x="3621" y="21388"/>
                  <a:pt x="4026" y="21600"/>
                  <a:pt x="4526" y="21600"/>
                </a:cubicBezTo>
                <a:lnTo>
                  <a:pt x="20695" y="21600"/>
                </a:lnTo>
                <a:cubicBezTo>
                  <a:pt x="21195" y="21600"/>
                  <a:pt x="21600" y="21388"/>
                  <a:pt x="21600" y="21128"/>
                </a:cubicBezTo>
                <a:lnTo>
                  <a:pt x="21600" y="472"/>
                </a:lnTo>
                <a:cubicBezTo>
                  <a:pt x="21600" y="212"/>
                  <a:pt x="21195" y="0"/>
                  <a:pt x="20695" y="0"/>
                </a:cubicBezTo>
                <a:lnTo>
                  <a:pt x="4526" y="0"/>
                </a:ln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I think SACs are all about helping animals like otters and rare birds survive."/>
          <p:cNvSpPr txBox="1"/>
          <p:nvPr/>
        </p:nvSpPr>
        <p:spPr>
          <a:xfrm>
            <a:off x="3857237" y="4347697"/>
            <a:ext cx="4398865" cy="159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Dwi’n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credu</a:t>
            </a:r>
            <a:r>
              <a:rPr dirty="0">
                <a:latin typeface="Avenir Medium"/>
              </a:rPr>
              <a:t> bod </a:t>
            </a:r>
            <a:r>
              <a:rPr dirty="0" err="1">
                <a:latin typeface="Avenir Medium"/>
              </a:rPr>
              <a:t>safleoedd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ACAau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cefnogi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anifeiliaid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fel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dyfrgwn</a:t>
            </a:r>
            <a:r>
              <a:rPr dirty="0">
                <a:latin typeface="Avenir Medium"/>
              </a:rPr>
              <a:t> a </a:t>
            </a:r>
            <a:r>
              <a:rPr dirty="0" err="1">
                <a:latin typeface="Avenir Medium"/>
              </a:rPr>
              <a:t>morloi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oroesi</a:t>
            </a:r>
            <a:r>
              <a:rPr dirty="0">
                <a:latin typeface="Avenir Medium"/>
              </a:rPr>
              <a:t>.</a:t>
            </a:r>
            <a:endParaRPr lang="en-US">
              <a:latin typeface="Avenir Medium"/>
            </a:endParaRPr>
          </a:p>
        </p:txBody>
      </p:sp>
      <p:sp>
        <p:nvSpPr>
          <p:cNvPr id="192" name="I think SACs are conservation sites, which safeguard species such as harbour porpoises."/>
          <p:cNvSpPr txBox="1"/>
          <p:nvPr/>
        </p:nvSpPr>
        <p:spPr>
          <a:xfrm>
            <a:off x="8896036" y="4283700"/>
            <a:ext cx="4557468" cy="1905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2170120">
              <a:lnSpc>
                <a:spcPct val="90000"/>
              </a:lnSpc>
              <a:spcBef>
                <a:spcPts val="4000"/>
              </a:spcBef>
              <a:defRPr sz="23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Dwi'n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meddwl</a:t>
            </a:r>
            <a:r>
              <a:rPr dirty="0">
                <a:latin typeface="Avenir Medium"/>
              </a:rPr>
              <a:t> bod </a:t>
            </a:r>
            <a:r>
              <a:rPr dirty="0" err="1">
                <a:latin typeface="Avenir Medium"/>
              </a:rPr>
              <a:t>Ardaloedd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Cadwraeth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Arbennig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safleoedd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cadwraeth</a:t>
            </a:r>
            <a:r>
              <a:rPr dirty="0">
                <a:latin typeface="Avenir Medium"/>
              </a:rPr>
              <a:t>, </a:t>
            </a:r>
            <a:r>
              <a:rPr dirty="0" err="1">
                <a:latin typeface="Avenir Medium"/>
              </a:rPr>
              <a:t>sy'n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diogelu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rhywogaethau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fel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llamhidyddion</a:t>
            </a:r>
            <a:r>
              <a:rPr dirty="0">
                <a:latin typeface="Avenir Medium"/>
              </a:rPr>
              <a:t> yr </a:t>
            </a:r>
            <a:r>
              <a:rPr dirty="0" err="1">
                <a:latin typeface="Avenir Medium"/>
              </a:rPr>
              <a:t>harbwr</a:t>
            </a:r>
            <a:r>
              <a:rPr dirty="0">
                <a:latin typeface="Avenir Medium"/>
              </a:rPr>
              <a:t>.</a:t>
            </a:r>
            <a:endParaRPr lang="en-US" dirty="0">
              <a:latin typeface="Avenir Medium"/>
            </a:endParaRPr>
          </a:p>
        </p:txBody>
      </p:sp>
      <p:sp>
        <p:nvSpPr>
          <p:cNvPr id="193" name="I think Marine SACs protect habitats such as saltmarshes and reefs."/>
          <p:cNvSpPr txBox="1"/>
          <p:nvPr/>
        </p:nvSpPr>
        <p:spPr>
          <a:xfrm>
            <a:off x="14085537" y="4283700"/>
            <a:ext cx="4607117" cy="1901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Dwi’n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credu</a:t>
            </a:r>
            <a:r>
              <a:rPr dirty="0">
                <a:latin typeface="Avenir Medium"/>
              </a:rPr>
              <a:t> bod </a:t>
            </a:r>
            <a:r>
              <a:rPr dirty="0" err="1">
                <a:latin typeface="Avenir Medium"/>
              </a:rPr>
              <a:t>safleoedd</a:t>
            </a:r>
            <a:r>
              <a:rPr dirty="0">
                <a:latin typeface="Avenir Medium"/>
              </a:rPr>
              <a:t> ACA </a:t>
            </a:r>
            <a:r>
              <a:rPr dirty="0" err="1">
                <a:latin typeface="Avenir Medium"/>
              </a:rPr>
              <a:t>Morol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amddiffyn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cynefinoedd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fel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morfeydd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heli</a:t>
            </a:r>
            <a:r>
              <a:rPr dirty="0">
                <a:latin typeface="Avenir Medium"/>
              </a:rPr>
              <a:t> a </a:t>
            </a:r>
            <a:r>
              <a:rPr dirty="0" err="1">
                <a:latin typeface="Avenir Medium"/>
              </a:rPr>
              <a:t>riffiau</a:t>
            </a:r>
            <a:r>
              <a:rPr dirty="0">
                <a:latin typeface="Avenir Medium"/>
              </a:rPr>
              <a:t>.</a:t>
            </a:r>
            <a:endParaRPr lang="en-US" dirty="0">
              <a:latin typeface="Avenir Medium"/>
            </a:endParaRPr>
          </a:p>
        </p:txBody>
      </p:sp>
      <p:sp>
        <p:nvSpPr>
          <p:cNvPr id="194" name="I believe SACs are chosen to protect places where animals breed or stop to feed when they’re migrating."/>
          <p:cNvSpPr txBox="1"/>
          <p:nvPr/>
        </p:nvSpPr>
        <p:spPr>
          <a:xfrm>
            <a:off x="19324687" y="4277350"/>
            <a:ext cx="4527654" cy="1892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2096970">
              <a:lnSpc>
                <a:spcPct val="90000"/>
              </a:lnSpc>
              <a:spcBef>
                <a:spcPts val="3800"/>
              </a:spcBef>
              <a:defRPr sz="2200">
                <a:solidFill>
                  <a:srgbClr val="2B3F45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Rwy'n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credu</a:t>
            </a:r>
            <a:r>
              <a:rPr dirty="0">
                <a:latin typeface="Avenir Medium"/>
              </a:rPr>
              <a:t> bod </a:t>
            </a:r>
            <a:r>
              <a:rPr dirty="0" err="1">
                <a:latin typeface="Avenir Medium"/>
              </a:rPr>
              <a:t>safleoedd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ACAau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cael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dewis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amddiffyn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lleoedd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lle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mae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anifeiliaid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bridio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neu'n</a:t>
            </a:r>
            <a:r>
              <a:rPr dirty="0">
                <a:latin typeface="Avenir Medium"/>
              </a:rPr>
              <a:t> aros </a:t>
            </a:r>
            <a:r>
              <a:rPr dirty="0" err="1">
                <a:latin typeface="Avenir Medium"/>
              </a:rPr>
              <a:t>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fwydo</a:t>
            </a:r>
            <a:r>
              <a:rPr dirty="0">
                <a:latin typeface="Avenir Medium"/>
              </a:rPr>
              <a:t> pan </a:t>
            </a:r>
            <a:r>
              <a:rPr dirty="0" err="1">
                <a:latin typeface="Avenir Medium"/>
              </a:rPr>
              <a:t>fyddant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yn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mudo</a:t>
            </a:r>
            <a:r>
              <a:rPr dirty="0">
                <a:latin typeface="Avenir Medium"/>
              </a:rPr>
              <a:t>.</a:t>
            </a:r>
            <a:endParaRPr lang="en-US" dirty="0">
              <a:latin typeface="Avenir Medium"/>
            </a:endParaRPr>
          </a:p>
        </p:txBody>
      </p:sp>
      <p:sp>
        <p:nvSpPr>
          <p:cNvPr id="195" name="DYLAN"/>
          <p:cNvSpPr txBox="1"/>
          <p:nvPr/>
        </p:nvSpPr>
        <p:spPr>
          <a:xfrm>
            <a:off x="7077918" y="11942295"/>
            <a:ext cx="1562599" cy="7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>
                <a:latin typeface="Avenir Medium"/>
              </a:rPr>
              <a:t>DYLAN</a:t>
            </a:r>
            <a:endParaRPr lang="en-US">
              <a:latin typeface="Avenir Medium"/>
            </a:endParaRPr>
          </a:p>
        </p:txBody>
      </p:sp>
      <p:sp>
        <p:nvSpPr>
          <p:cNvPr id="196" name="CARYS"/>
          <p:cNvSpPr txBox="1"/>
          <p:nvPr/>
        </p:nvSpPr>
        <p:spPr>
          <a:xfrm>
            <a:off x="12264032" y="11942295"/>
            <a:ext cx="1562599" cy="7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>
                <a:latin typeface="Avenir Medium"/>
              </a:rPr>
              <a:t>CARYS</a:t>
            </a:r>
            <a:endParaRPr lang="en-US">
              <a:latin typeface="Avenir Medium"/>
            </a:endParaRPr>
          </a:p>
        </p:txBody>
      </p:sp>
      <p:sp>
        <p:nvSpPr>
          <p:cNvPr id="197" name="EFAN"/>
          <p:cNvSpPr txBox="1"/>
          <p:nvPr/>
        </p:nvSpPr>
        <p:spPr>
          <a:xfrm>
            <a:off x="17450147" y="11942295"/>
            <a:ext cx="1562599" cy="7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>
                <a:latin typeface="Avenir Medium"/>
              </a:rPr>
              <a:t>EFAN</a:t>
            </a:r>
            <a:endParaRPr lang="en-US">
              <a:latin typeface="Avenir Medium"/>
            </a:endParaRPr>
          </a:p>
        </p:txBody>
      </p:sp>
      <p:sp>
        <p:nvSpPr>
          <p:cNvPr id="198" name="MAYA"/>
          <p:cNvSpPr txBox="1"/>
          <p:nvPr/>
        </p:nvSpPr>
        <p:spPr>
          <a:xfrm>
            <a:off x="20350261" y="11942295"/>
            <a:ext cx="1562599" cy="72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>
                <a:latin typeface="Avenir Medium"/>
              </a:rPr>
              <a:t>MAYA</a:t>
            </a:r>
            <a:endParaRPr lang="en-US">
              <a:latin typeface="Avenir Medium"/>
            </a:endParaRPr>
          </a:p>
        </p:txBody>
      </p:sp>
      <p:sp>
        <p:nvSpPr>
          <p:cNvPr id="199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00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01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02" name="Parau Trafod " descr="Parau Trafod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628" y="10651014"/>
            <a:ext cx="2332824" cy="2284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ACs in Wales?"/>
          <p:cNvSpPr txBox="1">
            <a:spLocks noGrp="1"/>
          </p:cNvSpPr>
          <p:nvPr>
            <p:ph type="title"/>
          </p:nvPr>
        </p:nvSpPr>
        <p:spPr>
          <a:xfrm>
            <a:off x="2805982" y="1055921"/>
            <a:ext cx="10936897" cy="2756425"/>
          </a:xfrm>
          <a:prstGeom prst="rect">
            <a:avLst/>
          </a:prstGeom>
        </p:spPr>
        <p:txBody>
          <a:bodyPr/>
          <a:lstStyle/>
          <a:p>
            <a:pPr defTabSz="825500">
              <a:lnSpc>
                <a:spcPct val="100000"/>
              </a:lnSpc>
              <a:defRPr sz="7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Safleoedd ACAau </a:t>
            </a:r>
            <a:br/>
            <a:r>
              <a:t>yng Nghymru</a:t>
            </a:r>
          </a:p>
        </p:txBody>
      </p:sp>
      <p:pic>
        <p:nvPicPr>
          <p:cNvPr id="205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Where is the closest Marine SAC to you?   What features could it protect?"/>
          <p:cNvSpPr txBox="1"/>
          <p:nvPr/>
        </p:nvSpPr>
        <p:spPr>
          <a:xfrm>
            <a:off x="2783352" y="4065015"/>
            <a:ext cx="10982157" cy="214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2292037">
              <a:lnSpc>
                <a:spcPct val="90000"/>
              </a:lnSpc>
              <a:spcBef>
                <a:spcPts val="4200"/>
              </a:spcBef>
              <a:defRPr sz="48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latin typeface="Avenir Medium"/>
              </a:rPr>
              <a:t>Ble </a:t>
            </a:r>
            <a:r>
              <a:rPr dirty="0" err="1">
                <a:latin typeface="Avenir Medium"/>
              </a:rPr>
              <a:t>mae'r</a:t>
            </a:r>
            <a:r>
              <a:rPr dirty="0">
                <a:latin typeface="Avenir Medium"/>
              </a:rPr>
              <a:t> ACA </a:t>
            </a:r>
            <a:r>
              <a:rPr dirty="0" err="1">
                <a:latin typeface="Avenir Medium"/>
              </a:rPr>
              <a:t>Morol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agosaf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atoch</a:t>
            </a:r>
            <a:r>
              <a:rPr dirty="0">
                <a:latin typeface="Avenir Medium"/>
              </a:rPr>
              <a:t> chi?   Pa </a:t>
            </a:r>
            <a:r>
              <a:rPr dirty="0" err="1">
                <a:latin typeface="Avenir Medium"/>
              </a:rPr>
              <a:t>nodweddion</a:t>
            </a:r>
            <a:r>
              <a:rPr dirty="0">
                <a:latin typeface="Avenir Medium"/>
              </a:rPr>
              <a:t> y </a:t>
            </a:r>
            <a:r>
              <a:rPr dirty="0" err="1">
                <a:latin typeface="Avenir Medium"/>
              </a:rPr>
              <a:t>gallai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diogelu</a:t>
            </a:r>
            <a:r>
              <a:rPr dirty="0">
                <a:latin typeface="Avenir Medium"/>
              </a:rPr>
              <a:t>?</a:t>
            </a:r>
            <a:endParaRPr lang="en-US" dirty="0">
              <a:latin typeface="Avenir Medium"/>
            </a:endParaRPr>
          </a:p>
        </p:txBody>
      </p:sp>
      <p:sp>
        <p:nvSpPr>
          <p:cNvPr id="208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09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10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11" name="Parau Trafod " descr="Parau Trafod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09" y="6274029"/>
            <a:ext cx="2540002" cy="254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Map Safleoedd ACAau yng Nghymru" descr="Map Safleoedd ACAau yng Nghymr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3299" y="-387868"/>
            <a:ext cx="13339870" cy="1413406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1. ACA Aber Dyfrdwy…"/>
          <p:cNvSpPr txBox="1"/>
          <p:nvPr/>
        </p:nvSpPr>
        <p:spPr>
          <a:xfrm>
            <a:off x="7784935" y="9257521"/>
            <a:ext cx="6408441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1. ACA Aber Dyfrdwy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2. ACA Y Fenai a Bae Conwy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3. ACA Gogledd Môn Forol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4. ACA Pen Llŷn a’r Sarnau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5. ACA Gorllewin Cymru Forol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6. ACA Bae Ceredigion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7. ACA Sir Benfro Forol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8. ACA Bae Caerfyrddin ac Aberoedd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8B91"/>
                </a:solidFill>
              </a:defRPr>
            </a:pPr>
            <a:r>
              <a:t>9. ACA Aber Afon Hafren</a:t>
            </a:r>
          </a:p>
        </p:txBody>
      </p:sp>
      <p:pic>
        <p:nvPicPr>
          <p:cNvPr id="214" name="Illustration of an auburn haired young female called Carys" descr="Illustration of an auburn haired young female called Cary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221430" y="7530891"/>
            <a:ext cx="2819403" cy="5575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eautiful image of a North Wales SaltMarsh " descr="Beautiful image of a North Wales SaltMarsh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" y="0"/>
            <a:ext cx="24384003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Tir a Mor Logo" descr="Tir a Mo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PHOTO: John Archer-Thompson"/>
          <p:cNvSpPr txBox="1"/>
          <p:nvPr/>
        </p:nvSpPr>
        <p:spPr>
          <a:xfrm>
            <a:off x="333423" y="12955368"/>
            <a:ext cx="6354469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LLUN: John Archer-Thompson</a:t>
            </a:r>
          </a:p>
        </p:txBody>
      </p:sp>
      <p:sp>
        <p:nvSpPr>
          <p:cNvPr id="220" name="Rounded Rectangle"/>
          <p:cNvSpPr/>
          <p:nvPr/>
        </p:nvSpPr>
        <p:spPr>
          <a:xfrm>
            <a:off x="4089400" y="2184400"/>
            <a:ext cx="13223240" cy="5297190"/>
          </a:xfrm>
          <a:prstGeom prst="roundRect">
            <a:avLst>
              <a:gd name="adj" fmla="val 12806"/>
            </a:avLst>
          </a:prstGeom>
          <a:solidFill>
            <a:srgbClr val="FFFFFF">
              <a:alpha val="3336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What can you see?"/>
          <p:cNvSpPr txBox="1">
            <a:spLocks noGrp="1"/>
          </p:cNvSpPr>
          <p:nvPr>
            <p:ph type="title"/>
          </p:nvPr>
        </p:nvSpPr>
        <p:spPr>
          <a:xfrm>
            <a:off x="4503025" y="2400300"/>
            <a:ext cx="14240473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Beth allwch chi ei weld?</a:t>
            </a:r>
          </a:p>
        </p:txBody>
      </p:sp>
      <p:sp>
        <p:nvSpPr>
          <p:cNvPr id="222" name="What kind of habitat can you see?…"/>
          <p:cNvSpPr txBox="1"/>
          <p:nvPr/>
        </p:nvSpPr>
        <p:spPr>
          <a:xfrm>
            <a:off x="4626353" y="3757807"/>
            <a:ext cx="10888171" cy="363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100">
                <a:solidFill>
                  <a:srgbClr val="2D3E45"/>
                </a:solidFill>
              </a:defRPr>
            </a:pPr>
            <a:r>
              <a:t>Pa fath o gynefin allwch chi ei weld? </a:t>
            </a:r>
            <a:endParaRPr spc="-84"/>
          </a:p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84">
                <a:solidFill>
                  <a:srgbClr val="2D3E45"/>
                </a:solidFill>
              </a:defRPr>
            </a:pPr>
            <a:endParaRPr spc="-84"/>
          </a:p>
          <a:p>
            <a:pPr algn="l" defTabSz="914400">
              <a:lnSpc>
                <a:spcPts val="5700"/>
              </a:lnSpc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sz="4300" spc="-100">
                <a:solidFill>
                  <a:srgbClr val="2D3E45"/>
                </a:solidFill>
              </a:defRPr>
            </a:pPr>
            <a:r>
              <a:t>Pam ydych chi’n meddwl fod y safle yn cael ei warchod fel Ardal Cadwraeth Arbennig? </a:t>
            </a:r>
          </a:p>
        </p:txBody>
      </p:sp>
      <p:pic>
        <p:nvPicPr>
          <p:cNvPr id="223" name="Illustration of a brown hair young boy called Efan " descr="Illustration of a brown hair young boy called Efan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2809" y="4016535"/>
            <a:ext cx="2286002" cy="570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25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26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27" name="Parau Trafod" descr="Parau Trafo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560" y="2967932"/>
            <a:ext cx="2540002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altmarshes in Wale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77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Morfeydd Heli yng Nghymru</a:t>
            </a:r>
          </a:p>
        </p:txBody>
      </p:sp>
      <p:pic>
        <p:nvPicPr>
          <p:cNvPr id="230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an you find the closest Saltmarsh to you?…"/>
          <p:cNvSpPr txBox="1"/>
          <p:nvPr/>
        </p:nvSpPr>
        <p:spPr>
          <a:xfrm>
            <a:off x="3368177" y="3974355"/>
            <a:ext cx="13283907" cy="4035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latin typeface="Avenir Heavy"/>
              </a:rPr>
              <a:t>Ble </a:t>
            </a:r>
            <a:r>
              <a:rPr dirty="0" err="1">
                <a:latin typeface="Avenir Heavy"/>
              </a:rPr>
              <a:t>mae’r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forfa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heli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agosaf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atoch</a:t>
            </a:r>
            <a:r>
              <a:rPr dirty="0">
                <a:latin typeface="Avenir Heavy"/>
              </a:rPr>
              <a:t> chi?</a:t>
            </a:r>
            <a:endParaRPr lang="en-US">
              <a:latin typeface="Avenir Heavy"/>
            </a:endParaRPr>
          </a:p>
          <a:p>
            <a: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latin typeface="Avenir Heavy"/>
              </a:rPr>
              <a:t>Sut </a:t>
            </a:r>
            <a:r>
              <a:rPr dirty="0" err="1">
                <a:latin typeface="Avenir Heavy"/>
              </a:rPr>
              <a:t>allwch</a:t>
            </a:r>
            <a:r>
              <a:rPr dirty="0">
                <a:latin typeface="Avenir Heavy"/>
              </a:rPr>
              <a:t> chi </a:t>
            </a:r>
            <a:r>
              <a:rPr dirty="0" err="1">
                <a:latin typeface="Avenir Heavy"/>
              </a:rPr>
              <a:t>gyrraedd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yno</a:t>
            </a:r>
            <a:r>
              <a:rPr dirty="0">
                <a:latin typeface="Avenir Heavy"/>
              </a:rPr>
              <a:t> a </a:t>
            </a:r>
            <a:r>
              <a:rPr dirty="0" err="1">
                <a:latin typeface="Avenir Heavy"/>
              </a:rPr>
              <a:t>beth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allech</a:t>
            </a:r>
            <a:r>
              <a:rPr dirty="0">
                <a:latin typeface="Avenir Heavy"/>
              </a:rPr>
              <a:t> chi </a:t>
            </a:r>
            <a:r>
              <a:rPr dirty="0" err="1">
                <a:latin typeface="Avenir Heavy"/>
              </a:rPr>
              <a:t>ei</a:t>
            </a:r>
            <a:r>
              <a:rPr dirty="0">
                <a:latin typeface="Avenir Heavy"/>
              </a:rPr>
              <a:t> weld </a:t>
            </a:r>
            <a:r>
              <a:rPr dirty="0" err="1">
                <a:latin typeface="Avenir Heavy"/>
              </a:rPr>
              <a:t>ar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ôl</a:t>
            </a:r>
            <a:r>
              <a:rPr dirty="0">
                <a:latin typeface="Avenir Heavy"/>
              </a:rPr>
              <a:t> </a:t>
            </a:r>
            <a:r>
              <a:rPr dirty="0" err="1">
                <a:latin typeface="Avenir Heavy"/>
              </a:rPr>
              <a:t>cyrraedd</a:t>
            </a:r>
            <a:r>
              <a:rPr dirty="0">
                <a:latin typeface="Avenir Heavy"/>
              </a:rPr>
              <a:t>? </a:t>
            </a:r>
          </a:p>
        </p:txBody>
      </p:sp>
      <p:sp>
        <p:nvSpPr>
          <p:cNvPr id="233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34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35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36" name="Parau Trafod " descr="Parau Trafod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406" y="7841726"/>
            <a:ext cx="2540002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Map showing areas " descr="Map showing areas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0382" y="-283039"/>
            <a:ext cx="10923683" cy="14135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allout"/>
          <p:cNvSpPr/>
          <p:nvPr/>
        </p:nvSpPr>
        <p:spPr>
          <a:xfrm rot="16200000">
            <a:off x="8743373" y="4414470"/>
            <a:ext cx="1197475" cy="3819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" name="Callout"/>
          <p:cNvSpPr/>
          <p:nvPr/>
        </p:nvSpPr>
        <p:spPr>
          <a:xfrm rot="16200000">
            <a:off x="4679373" y="5874970"/>
            <a:ext cx="1197475" cy="3819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" name="Callout"/>
          <p:cNvSpPr/>
          <p:nvPr/>
        </p:nvSpPr>
        <p:spPr>
          <a:xfrm rot="16200000">
            <a:off x="8743373" y="5874970"/>
            <a:ext cx="1197475" cy="3819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allout"/>
          <p:cNvSpPr/>
          <p:nvPr/>
        </p:nvSpPr>
        <p:spPr>
          <a:xfrm rot="16200000">
            <a:off x="4679373" y="4414470"/>
            <a:ext cx="1197475" cy="3819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674" y="0"/>
                  <a:pt x="1506" y="0"/>
                </a:cubicBezTo>
                <a:lnTo>
                  <a:pt x="20094" y="0"/>
                </a:lnTo>
                <a:cubicBezTo>
                  <a:pt x="20926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0926" y="21600"/>
                  <a:pt x="20094" y="21600"/>
                </a:cubicBezTo>
                <a:lnTo>
                  <a:pt x="1506" y="21600"/>
                </a:lnTo>
                <a:cubicBezTo>
                  <a:pt x="674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Habitat Elements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Elfennau Cynefin</a:t>
            </a:r>
          </a:p>
        </p:txBody>
      </p:sp>
      <p:pic>
        <p:nvPicPr>
          <p:cNvPr id="24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What are the main elements of habitat?"/>
          <p:cNvSpPr txBox="1"/>
          <p:nvPr/>
        </p:nvSpPr>
        <p:spPr>
          <a:xfrm>
            <a:off x="3418977" y="3377455"/>
            <a:ext cx="13283907" cy="124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latin typeface="Avenir Medium"/>
              </a:rPr>
              <a:t>Beth </a:t>
            </a:r>
            <a:r>
              <a:rPr dirty="0" err="1">
                <a:latin typeface="Avenir Medium"/>
              </a:rPr>
              <a:t>yw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prif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elfennau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cynefin</a:t>
            </a:r>
            <a:r>
              <a:rPr dirty="0">
                <a:latin typeface="Avenir Medium"/>
              </a:rPr>
              <a:t>?</a:t>
            </a:r>
            <a:endParaRPr lang="en-US" dirty="0">
              <a:latin typeface="Avenir Medium"/>
            </a:endParaRPr>
          </a:p>
        </p:txBody>
      </p:sp>
      <p:pic>
        <p:nvPicPr>
          <p:cNvPr id="247" name="Illustration of a blonde young boy called Dylan with his finger pointing towards an open mouth" descr="Illustration of a blonde young boy called Dylan with his finger pointing towards an open mou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8392" y="2361477"/>
            <a:ext cx="4553651" cy="1067261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FOOD"/>
          <p:cNvSpPr txBox="1"/>
          <p:nvPr/>
        </p:nvSpPr>
        <p:spPr>
          <a:xfrm>
            <a:off x="3622178" y="5904755"/>
            <a:ext cx="2438403" cy="124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BWYD</a:t>
            </a:r>
          </a:p>
        </p:txBody>
      </p:sp>
      <p:sp>
        <p:nvSpPr>
          <p:cNvPr id="249" name="WATER"/>
          <p:cNvSpPr txBox="1"/>
          <p:nvPr/>
        </p:nvSpPr>
        <p:spPr>
          <a:xfrm>
            <a:off x="7686178" y="5904755"/>
            <a:ext cx="2438403" cy="124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DŴR</a:t>
            </a:r>
          </a:p>
        </p:txBody>
      </p:sp>
      <p:sp>
        <p:nvSpPr>
          <p:cNvPr id="250" name="SHELTER"/>
          <p:cNvSpPr txBox="1"/>
          <p:nvPr/>
        </p:nvSpPr>
        <p:spPr>
          <a:xfrm>
            <a:off x="3622178" y="7365255"/>
            <a:ext cx="3337522" cy="124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200">
                <a:solidFill>
                  <a:srgbClr val="2B3F4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LLOCHES</a:t>
            </a:r>
          </a:p>
        </p:txBody>
      </p:sp>
      <p:sp>
        <p:nvSpPr>
          <p:cNvPr id="251" name="SPACE"/>
          <p:cNvSpPr txBox="1"/>
          <p:nvPr/>
        </p:nvSpPr>
        <p:spPr>
          <a:xfrm>
            <a:off x="7686178" y="7365255"/>
            <a:ext cx="2438403" cy="124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2B3F4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GOFOD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5400" y="5022850"/>
            <a:ext cx="593761" cy="44532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an you think of an action that represent the elements?"/>
          <p:cNvSpPr txBox="1"/>
          <p:nvPr/>
        </p:nvSpPr>
        <p:spPr>
          <a:xfrm>
            <a:off x="3368178" y="9183044"/>
            <a:ext cx="1367014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1950671">
              <a:lnSpc>
                <a:spcPct val="90000"/>
              </a:lnSpc>
              <a:spcBef>
                <a:spcPts val="3600"/>
              </a:spcBef>
              <a:defRPr sz="3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>
                <a:latin typeface="Avenir Medium"/>
              </a:rPr>
              <a:t>Allwch</a:t>
            </a:r>
            <a:r>
              <a:rPr dirty="0">
                <a:latin typeface="Avenir Medium"/>
              </a:rPr>
              <a:t> chi </a:t>
            </a:r>
            <a:r>
              <a:rPr dirty="0" err="1">
                <a:latin typeface="Avenir Medium"/>
              </a:rPr>
              <a:t>feddwl</a:t>
            </a:r>
            <a:r>
              <a:rPr dirty="0">
                <a:latin typeface="Avenir Medium"/>
              </a:rPr>
              <a:t> am </a:t>
            </a:r>
            <a:r>
              <a:rPr dirty="0" err="1">
                <a:latin typeface="Avenir Medium"/>
              </a:rPr>
              <a:t>weithred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sy'n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cynrychioli'r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elfennau</a:t>
            </a:r>
            <a:r>
              <a:rPr dirty="0">
                <a:latin typeface="Avenir Medium"/>
              </a:rPr>
              <a:t> </a:t>
            </a:r>
            <a:r>
              <a:rPr dirty="0" err="1">
                <a:latin typeface="Avenir Medium"/>
              </a:rPr>
              <a:t>hyn</a:t>
            </a:r>
            <a:r>
              <a:rPr dirty="0">
                <a:latin typeface="Avenir Medium"/>
              </a:rPr>
              <a:t>?</a:t>
            </a:r>
            <a:endParaRPr lang="en-US" dirty="0">
              <a:latin typeface="Avenir Medium"/>
            </a:endParaRPr>
          </a:p>
        </p:txBody>
      </p:sp>
      <p:sp>
        <p:nvSpPr>
          <p:cNvPr id="254" name="DYLAN IS HOLDING HIS HAND TO HIS MOUTH THIS ACTION REPRESENTS FOOD"/>
          <p:cNvSpPr txBox="1"/>
          <p:nvPr/>
        </p:nvSpPr>
        <p:spPr>
          <a:xfrm>
            <a:off x="3368178" y="10110541"/>
            <a:ext cx="13670143" cy="71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Avenir Heavy"/>
              </a:rPr>
              <a:t>MAE DYLAN YN DAL EI LAW AT EI GEG. MAE'R WEITHRED HON YN CYNRYCHIOLI </a:t>
            </a:r>
            <a:r>
              <a:rPr>
                <a:latin typeface="Avenir Heavy"/>
                <a:sym typeface="Avenir Black"/>
              </a:rPr>
              <a:t>BWYD</a:t>
            </a:r>
            <a:endParaRPr lang="en-US">
              <a:latin typeface="Avenir Heavy"/>
            </a:endParaRPr>
          </a:p>
        </p:txBody>
      </p:sp>
      <p:sp>
        <p:nvSpPr>
          <p:cNvPr id="255" name="Saltmarshes"/>
          <p:cNvSpPr txBox="1"/>
          <p:nvPr/>
        </p:nvSpPr>
        <p:spPr>
          <a:xfrm rot="16200000">
            <a:off x="-1199605" y="6393141"/>
            <a:ext cx="4035724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Morfeydd Heli</a:t>
            </a:r>
          </a:p>
        </p:txBody>
      </p:sp>
      <p:sp>
        <p:nvSpPr>
          <p:cNvPr id="256" name="ACTIVITY 1: Saltmarsh Scramble"/>
          <p:cNvSpPr txBox="1"/>
          <p:nvPr/>
        </p:nvSpPr>
        <p:spPr>
          <a:xfrm rot="16200000">
            <a:off x="-2056908" y="4875441"/>
            <a:ext cx="7071127" cy="929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GWEITHGAREDD 1: Sgrialfa Morfa Heli!</a:t>
            </a:r>
          </a:p>
        </p:txBody>
      </p:sp>
      <p:sp>
        <p:nvSpPr>
          <p:cNvPr id="257" name="PS: 2/3"/>
          <p:cNvSpPr txBox="1"/>
          <p:nvPr/>
        </p:nvSpPr>
        <p:spPr>
          <a:xfrm>
            <a:off x="213320" y="10856562"/>
            <a:ext cx="1871960" cy="67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</a:defRPr>
            </a:lvl1pPr>
          </a:lstStyle>
          <a:p>
            <a:r>
              <a:t>CC: 2/3</a:t>
            </a:r>
          </a:p>
        </p:txBody>
      </p:sp>
      <p:pic>
        <p:nvPicPr>
          <p:cNvPr id="258" name="Parau Trafod" descr="Parau Trafo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0178" y="5657850"/>
            <a:ext cx="2540002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1" animBg="1" advAuto="0"/>
      <p:bldP spid="249" grpId="2" animBg="1" advAuto="0"/>
      <p:bldP spid="250" grpId="3" animBg="1" advAuto="0"/>
      <p:bldP spid="251" grpId="4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PNRVYVU2CSKX-2112989736-15658</_dlc_DocId>
    <_dlc_DocIdUrl xmlns="bbd620fc-e0a4-45c7-a357-20ec84c645d1">
      <Url>https://cyngorgwynedd.sharepoint.com/sites/ACAPenLlynSarnau/_layouts/15/DocIdRedir.aspx?ID=PNRVYVU2CSKX-2112989736-15658</Url>
      <Description>PNRVYVU2CSKX-2112989736-15658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20B2031-8342-4F4C-8375-E02705C095E2}"/>
</file>

<file path=customXml/itemProps2.xml><?xml version="1.0" encoding="utf-8"?>
<ds:datastoreItem xmlns:ds="http://schemas.openxmlformats.org/officeDocument/2006/customXml" ds:itemID="{D87CC758-121F-483E-8E30-FED43A0B4A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C062FA-1552-4E3F-9CB6-AFC6971062B2}">
  <ds:schemaRefs>
    <ds:schemaRef ds:uri="http://schemas.microsoft.com/office/2006/metadata/properties"/>
    <ds:schemaRef ds:uri="http://schemas.microsoft.com/office/infopath/2007/PartnerControls"/>
    <ds:schemaRef ds:uri="e68d87e9-b0af-4863-8c19-2e25130275eb"/>
    <ds:schemaRef ds:uri="10523aff-5ecb-4900-8b60-61147cee1312"/>
  </ds:schemaRefs>
</ds:datastoreItem>
</file>

<file path=customXml/itemProps4.xml><?xml version="1.0" encoding="utf-8"?>
<ds:datastoreItem xmlns:ds="http://schemas.openxmlformats.org/officeDocument/2006/customXml" ds:itemID="{41C8299D-09B2-452D-B570-8347B03C84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Custom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 Black</vt:lpstr>
      <vt:lpstr>Avenir Book</vt:lpstr>
      <vt:lpstr>Avenir Heavy</vt:lpstr>
      <vt:lpstr>Avenir Medium</vt:lpstr>
      <vt:lpstr>Helvetica Neue</vt:lpstr>
      <vt:lpstr>Helvetica Neue Medium</vt:lpstr>
      <vt:lpstr>21_BasicWhite</vt:lpstr>
      <vt:lpstr>PowerPoint Presentation</vt:lpstr>
      <vt:lpstr>Morfeydd Heli</vt:lpstr>
      <vt:lpstr>Sgrialfa Morfa Heli!</vt:lpstr>
      <vt:lpstr>Beth yw Ardal Cadwraeth Arbennig (ACA)?</vt:lpstr>
      <vt:lpstr>Pam fod safleoedd ACAau yn bwysig yng Nghymru?</vt:lpstr>
      <vt:lpstr>Safleoedd ACAau  yng Nghymru</vt:lpstr>
      <vt:lpstr>Beth allwch chi ei weld?</vt:lpstr>
      <vt:lpstr>Morfeydd Heli yng Nghymru</vt:lpstr>
      <vt:lpstr>Elfennau Cynefin</vt:lpstr>
      <vt:lpstr>Sgrialfa Morfa Heli</vt:lpstr>
      <vt:lpstr>Heriau Cranc-tastig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31</cp:revision>
  <dcterms:modified xsi:type="dcterms:W3CDTF">2025-12-19T08:51:50Z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MediaServiceImageTags">
    <vt:lpwstr/>
  </property>
  <property fmtid="{D5CDD505-2E9C-101B-9397-08002B2CF9AE}" pid="4" name="_dlc_DocIdItemGuid">
    <vt:lpwstr>74d62a8a-abc4-4d00-912c-277b322eb894</vt:lpwstr>
  </property>
</Properties>
</file>