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24384000" cy="13716000"/>
  <p:notesSz cx="6858000" cy="9144000"/>
  <p:embeddedFontLst>
    <p:embeddedFont>
      <p:font typeface="Abadi" panose="020B0604020104020204" pitchFamily="34" charset="0"/>
      <p:regular r:id="rId19"/>
      <p:bold r:id="rId20"/>
      <p:italic r:id="rId21"/>
      <p:boldItalic r:id="rId22"/>
    </p:embeddedFont>
    <p:embeddedFont>
      <p:font typeface="Avenir Black" panose="020B0803020203020204" charset="-78"/>
      <p:bold r:id="rId23"/>
    </p:embeddedFont>
    <p:embeddedFont>
      <p:font typeface="Avenir Book" panose="020B0503020203020204" charset="-78"/>
      <p:regular r:id="rId24"/>
    </p:embeddedFont>
    <p:embeddedFont>
      <p:font typeface="Avenir Heavy" panose="020B0703020203020204" charset="-78"/>
      <p:bold r:id="rId25"/>
    </p:embeddedFont>
    <p:embeddedFont>
      <p:font typeface="Poppins Regular" panose="00000500000000000000" pitchFamily="2" charset="0"/>
      <p:regular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7C908-2192-3BD5-8139-BD011A7AD497}" v="3" dt="2026-01-15T16:18:41.88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9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arie Hughes (AMG)" userId="S::lauramariehughes@gwynedd.llyw.cymru::51299fe7-79d1-48e4-beed-19ef5398ee8b" providerId="AD" clId="Web-{7A57C908-2192-3BD5-8139-BD011A7AD497}"/>
    <pc:docChg chg="modSld">
      <pc:chgData name="Laura Marie Hughes (AMG)" userId="S::lauramariehughes@gwynedd.llyw.cymru::51299fe7-79d1-48e4-beed-19ef5398ee8b" providerId="AD" clId="Web-{7A57C908-2192-3BD5-8139-BD011A7AD497}" dt="2026-01-15T16:18:39.451" v="1" actId="20577"/>
      <pc:docMkLst>
        <pc:docMk/>
      </pc:docMkLst>
      <pc:sldChg chg="modSp">
        <pc:chgData name="Laura Marie Hughes (AMG)" userId="S::lauramariehughes@gwynedd.llyw.cymru::51299fe7-79d1-48e4-beed-19ef5398ee8b" providerId="AD" clId="Web-{7A57C908-2192-3BD5-8139-BD011A7AD497}" dt="2026-01-15T16:18:39.451" v="1" actId="20577"/>
        <pc:sldMkLst>
          <pc:docMk/>
          <pc:sldMk cId="0" sldId="258"/>
        </pc:sldMkLst>
        <pc:spChg chg="mod">
          <ac:chgData name="Laura Marie Hughes (AMG)" userId="S::lauramariehughes@gwynedd.llyw.cymru::51299fe7-79d1-48e4-beed-19ef5398ee8b" providerId="AD" clId="Web-{7A57C908-2192-3BD5-8139-BD011A7AD497}" dt="2026-01-15T16:18:39.451" v="1" actId="20577"/>
          <ac:spMkLst>
            <pc:docMk/>
            <pc:sldMk cId="0" sldId="258"/>
            <ac:spMk id="16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Abadi" panose="020B0604020104020204" pitchFamily="34" charset="0"/>
        <a:ea typeface="+mn-ea"/>
        <a:cs typeface="+mn-cs"/>
        <a:sym typeface="Helvetica Neue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5pPr>
          </a:lstStyle>
          <a:p>
            <a:r>
              <a:rPr dirty="0"/>
              <a:t>Statement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5pPr>
          </a:lstStyle>
          <a:p>
            <a:r>
              <a:rPr dirty="0"/>
              <a:t>100%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586104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  <a:lvl2pPr marL="10033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2pPr>
            <a:lvl3pPr marL="16129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3pPr>
            <a:lvl4pPr marL="22225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4pPr>
            <a:lvl5pPr marL="28321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561340">
              <a:lnSpc>
                <a:spcPct val="100000"/>
              </a:lnSpc>
              <a:spcBef>
                <a:spcPts val="0"/>
              </a:spcBef>
              <a:buSzTx/>
              <a:buNone/>
              <a:defRPr sz="5848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76008"/>
            <a:ext cx="352661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9pPr>
    </p:titleStyle>
    <p:bodyStyle>
      <a:lvl1pPr marL="660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270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879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89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988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708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318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927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537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ramor.cym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iramor.cymru/saltmarshes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iramor.cymru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ain brand Illustration including a boat on a lake, with otters and seals swimming. Green trees with flowers, sheep grazing and a white cottage with a seagull flying at the top" descr="Main brand Illustration including a boat on a lake, with otters and seals swimming. Green trees with flowers, sheep grazing and a white cottage with a seagull flying at the t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 large button containing the document name Tir a Mor and a hyperlink to the website. www.tiramor.cymru " descr="A large button containing the document name Tir a Mor and a hyperlink to the website. www.tiramor.cymru 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altmarsh…"/>
          <p:cNvSpPr txBox="1">
            <a:spLocks noGrp="1"/>
          </p:cNvSpPr>
          <p:nvPr>
            <p:ph type="title"/>
          </p:nvPr>
        </p:nvSpPr>
        <p:spPr>
          <a:xfrm>
            <a:off x="3359150" y="2044700"/>
            <a:ext cx="7213897" cy="3854399"/>
          </a:xfrm>
          <a:prstGeom prst="rect">
            <a:avLst/>
          </a:prstGeom>
        </p:spPr>
        <p:txBody>
          <a:bodyPr/>
          <a:lstStyle/>
          <a:p>
            <a: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Saltmarsh </a:t>
            </a:r>
          </a:p>
          <a:p>
            <a: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Scramble</a:t>
            </a:r>
          </a:p>
        </p:txBody>
      </p:sp>
      <p:pic>
        <p:nvPicPr>
          <p:cNvPr id="262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65" name="ACTIVITY 1: Saltmarsh Scramble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ACTIVITY 1: Saltmarsh Scramble!</a:t>
            </a:r>
          </a:p>
        </p:txBody>
      </p:sp>
      <p:sp>
        <p:nvSpPr>
          <p:cNvPr id="266" name="It’s time to play outside!"/>
          <p:cNvSpPr txBox="1"/>
          <p:nvPr/>
        </p:nvSpPr>
        <p:spPr>
          <a:xfrm>
            <a:off x="3368178" y="5244356"/>
            <a:ext cx="7789369" cy="1495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It’s time to play outside!</a:t>
            </a:r>
          </a:p>
        </p:txBody>
      </p:sp>
      <p:sp>
        <p:nvSpPr>
          <p:cNvPr id="267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  <p:pic>
        <p:nvPicPr>
          <p:cNvPr id="268" name="Illustration of the saltmarsh scramble game " descr="Illustration of the saltmarsh scramble game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8620" y="812800"/>
            <a:ext cx="8677594" cy="1209040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CRAB LINE"/>
          <p:cNvSpPr txBox="1"/>
          <p:nvPr/>
        </p:nvSpPr>
        <p:spPr>
          <a:xfrm>
            <a:off x="12652423" y="1220569"/>
            <a:ext cx="254409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200">
                <a:solidFill>
                  <a:schemeClr val="accent5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CRAB LINE</a:t>
            </a:r>
          </a:p>
        </p:txBody>
      </p:sp>
      <p:sp>
        <p:nvSpPr>
          <p:cNvPr id="270" name="HABITAT COMPONENT FOOD/WATER/SHELTER"/>
          <p:cNvSpPr txBox="1"/>
          <p:nvPr/>
        </p:nvSpPr>
        <p:spPr>
          <a:xfrm>
            <a:off x="11099364" y="11728977"/>
            <a:ext cx="4405037" cy="911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2200">
                <a:solidFill>
                  <a:schemeClr val="accent5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HABITAT COMPONENT</a:t>
            </a:r>
            <a:br/>
            <a:r>
              <a:t>FOOD/WATER/SHELTER</a:t>
            </a:r>
          </a:p>
        </p:txBody>
      </p:sp>
      <p:sp>
        <p:nvSpPr>
          <p:cNvPr id="271" name="PREDATOR DEN"/>
          <p:cNvSpPr txBox="1"/>
          <p:nvPr/>
        </p:nvSpPr>
        <p:spPr>
          <a:xfrm rot="16200000">
            <a:off x="21767364" y="5124977"/>
            <a:ext cx="3827584" cy="475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200">
                <a:solidFill>
                  <a:schemeClr val="accent5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PREDATOR DEN</a:t>
            </a:r>
          </a:p>
        </p:txBody>
      </p:sp>
      <p:sp>
        <p:nvSpPr>
          <p:cNvPr id="272" name="APPROX 10m"/>
          <p:cNvSpPr txBox="1"/>
          <p:nvPr/>
        </p:nvSpPr>
        <p:spPr>
          <a:xfrm rot="16200000">
            <a:off x="13410764" y="5460666"/>
            <a:ext cx="3827584" cy="475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200">
                <a:solidFill>
                  <a:schemeClr val="accent5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APPROX 10m</a:t>
            </a:r>
          </a:p>
        </p:txBody>
      </p:sp>
      <p:pic>
        <p:nvPicPr>
          <p:cNvPr id="273" name="Outdoor activity" descr="Outdoor activ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613" y="10659696"/>
            <a:ext cx="2443317" cy="2443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rab-tastic Challenges"/>
          <p:cNvSpPr txBox="1">
            <a:spLocks noGrp="1"/>
          </p:cNvSpPr>
          <p:nvPr>
            <p:ph type="title"/>
          </p:nvPr>
        </p:nvSpPr>
        <p:spPr>
          <a:xfrm>
            <a:off x="3359150" y="2044700"/>
            <a:ext cx="14240471" cy="170045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Crab-tastic Challenges</a:t>
            </a:r>
          </a:p>
        </p:txBody>
      </p:sp>
      <p:pic>
        <p:nvPicPr>
          <p:cNvPr id="276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79" name="ACTIVITY 1: Saltmarsh Scramble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ACTIVITY 1: Saltmarsh Scramble!</a:t>
            </a:r>
          </a:p>
        </p:txBody>
      </p:sp>
      <p:pic>
        <p:nvPicPr>
          <p:cNvPr id="280" name="Illustration of a crab " descr="Illustration of a crab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452" y="10298509"/>
            <a:ext cx="2781302" cy="267970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Rounded Rectangle"/>
          <p:cNvSpPr/>
          <p:nvPr/>
        </p:nvSpPr>
        <p:spPr>
          <a:xfrm>
            <a:off x="3479800" y="4631828"/>
            <a:ext cx="7932837" cy="5916913"/>
          </a:xfrm>
          <a:prstGeom prst="roundRect">
            <a:avLst>
              <a:gd name="adj" fmla="val 15000"/>
            </a:avLst>
          </a:prstGeom>
          <a:solidFill>
            <a:srgbClr val="E8CB3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82" name="Rounded Rectangle"/>
          <p:cNvSpPr/>
          <p:nvPr/>
        </p:nvSpPr>
        <p:spPr>
          <a:xfrm>
            <a:off x="11582400" y="4631828"/>
            <a:ext cx="7932837" cy="5916913"/>
          </a:xfrm>
          <a:prstGeom prst="roundRect">
            <a:avLst>
              <a:gd name="adj" fmla="val 15000"/>
            </a:avLst>
          </a:prstGeom>
          <a:solidFill>
            <a:srgbClr val="F1655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pic>
        <p:nvPicPr>
          <p:cNvPr id="283" name="North Wales Wildlife Trust logo " descr="North Wales Wildlife Trust logo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7718" y="9203183"/>
            <a:ext cx="1092202" cy="1092202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Use the data gathered during the activity to create a graph to show how the crab population has changed over time.…"/>
          <p:cNvSpPr txBox="1"/>
          <p:nvPr/>
        </p:nvSpPr>
        <p:spPr>
          <a:xfrm>
            <a:off x="4003178" y="6273056"/>
            <a:ext cx="6950672" cy="3777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784225">
              <a:defRPr sz="30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Use the data gathered during the activity to create a graph to show how the crab population has changed over time. </a:t>
            </a:r>
          </a:p>
          <a:p>
            <a:pPr algn="l" defTabSz="784225">
              <a:defRPr sz="30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algn="l" defTabSz="784225">
              <a:defRPr sz="30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Then, analyse any trends you observe.  </a:t>
            </a:r>
          </a:p>
        </p:txBody>
      </p:sp>
      <p:sp>
        <p:nvSpPr>
          <p:cNvPr id="285" name="Visit the North Wales Wildlife Trust website www.tiramor.cymru/saltmarshes (Resource 1) to find out what shore crabs look like, where they live, what they eat, and how they survive in their habitat."/>
          <p:cNvSpPr txBox="1"/>
          <p:nvPr/>
        </p:nvSpPr>
        <p:spPr>
          <a:xfrm>
            <a:off x="12022683" y="6085449"/>
            <a:ext cx="7052272" cy="3777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825500">
              <a:defRPr sz="3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Visit the North Wales Wildlife Trust website </a:t>
            </a:r>
            <a:r>
              <a:rPr u="sng">
                <a:uFill>
                  <a:solidFill>
                    <a:srgbClr val="0000FF"/>
                  </a:solidFill>
                </a:uFill>
                <a:latin typeface="Avenir Heavy"/>
                <a:ea typeface="Avenir Heavy"/>
                <a:cs typeface="Avenir Heavy"/>
                <a:sym typeface="Avenir Heavy"/>
                <a:hlinkClick r:id="rId6"/>
              </a:rPr>
              <a:t>www.tiramor.cymru/saltmarshes</a:t>
            </a:r>
            <a:r>
              <a:t> (Resource 1) to find out what shore crabs look like, where they live, what they eat, and how they survive in their habitat.</a:t>
            </a:r>
          </a:p>
        </p:txBody>
      </p:sp>
      <p:sp>
        <p:nvSpPr>
          <p:cNvPr id="286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  <p:sp>
        <p:nvSpPr>
          <p:cNvPr id="287" name="Additional Task"/>
          <p:cNvSpPr txBox="1"/>
          <p:nvPr/>
        </p:nvSpPr>
        <p:spPr>
          <a:xfrm>
            <a:off x="3950244" y="4937572"/>
            <a:ext cx="4142881" cy="1245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b="1" spc="-100">
                <a:solidFill>
                  <a:srgbClr val="000000"/>
                </a:solidFill>
                <a:latin typeface="Uberhand Pro"/>
                <a:ea typeface="Uberhand Pro"/>
                <a:cs typeface="Uberhand Pro"/>
                <a:sym typeface="Uberhand Pro"/>
              </a:defRPr>
            </a:lvl1pPr>
          </a:lstStyle>
          <a:p>
            <a:r>
              <a:t>Additional Task</a:t>
            </a:r>
          </a:p>
        </p:txBody>
      </p:sp>
      <p:sp>
        <p:nvSpPr>
          <p:cNvPr id="288" name="Research Task"/>
          <p:cNvSpPr txBox="1"/>
          <p:nvPr/>
        </p:nvSpPr>
        <p:spPr>
          <a:xfrm>
            <a:off x="11978778" y="4937572"/>
            <a:ext cx="4118572" cy="1245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b="1" spc="-100">
                <a:solidFill>
                  <a:srgbClr val="FFFFFF"/>
                </a:solidFill>
                <a:latin typeface="Uberhand Pro"/>
                <a:ea typeface="Uberhand Pro"/>
                <a:cs typeface="Uberhand Pro"/>
                <a:sym typeface="Uberhand Pro"/>
              </a:defRPr>
            </a:lvl1pPr>
          </a:lstStyle>
          <a:p>
            <a:r>
              <a:t>Research Task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en Llyn a’r Sarnau Logo " descr="Pen Llyn a’r Sarnau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132" y="9809277"/>
            <a:ext cx="2459783" cy="2459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WWF logo" descr="WWF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3263" y="9983058"/>
            <a:ext cx="2146302" cy="2146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SKY Logo" descr="SKY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27" y="10091008"/>
            <a:ext cx="3644902" cy="223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North Wales Wildlife Trust Logo" descr="North Wales Wildlife Trust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987" y="10105718"/>
            <a:ext cx="6515102" cy="1866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A large button containing the document name Tir a Mor and a hyperlink to the website. www.tiramor.cymru " descr="A large button containing the document name Tir a Mor and a hyperlink to the website. www.tiramor.cymru 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altmarshes"/>
          <p:cNvSpPr txBox="1">
            <a:spLocks noGrp="1"/>
          </p:cNvSpPr>
          <p:nvPr>
            <p:ph type="title"/>
          </p:nvPr>
        </p:nvSpPr>
        <p:spPr>
          <a:xfrm>
            <a:off x="5552578" y="2857500"/>
            <a:ext cx="15110323" cy="2766863"/>
          </a:xfrm>
          <a:prstGeom prst="rect">
            <a:avLst/>
          </a:prstGeom>
        </p:spPr>
        <p:txBody>
          <a:bodyPr/>
          <a:lstStyle>
            <a:lvl1pPr defTabSz="1243552">
              <a:defRPr sz="15300" spc="-400">
                <a:solidFill>
                  <a:srgbClr val="2B3F45"/>
                </a:solidFill>
              </a:defRPr>
            </a:lvl1pPr>
          </a:lstStyle>
          <a:p>
            <a:r>
              <a:rPr dirty="0"/>
              <a:t>Saltmarshes</a:t>
            </a:r>
          </a:p>
        </p:txBody>
      </p:sp>
      <p:sp>
        <p:nvSpPr>
          <p:cNvPr id="155" name="ACTIVITY 1: Saltmarsh Scramble!"/>
          <p:cNvSpPr txBox="1">
            <a:spLocks noGrp="1"/>
          </p:cNvSpPr>
          <p:nvPr>
            <p:ph type="body" sz="quarter" idx="1"/>
          </p:nvPr>
        </p:nvSpPr>
        <p:spPr>
          <a:xfrm>
            <a:off x="5552578" y="5065362"/>
            <a:ext cx="15110323" cy="934780"/>
          </a:xfrm>
          <a:prstGeom prst="rect">
            <a:avLst/>
          </a:prstGeom>
        </p:spPr>
        <p:txBody>
          <a:bodyPr/>
          <a:lstStyle>
            <a:lvl1pPr defTabSz="1414235">
              <a:lnSpc>
                <a:spcPct val="80000"/>
              </a:lnSpc>
              <a:defRPr spc="-100">
                <a:solidFill>
                  <a:srgbClr val="2B9DA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ACTIVITY 1: Saltmarsh Scramble!</a:t>
            </a:r>
          </a:p>
        </p:txBody>
      </p:sp>
      <p:pic>
        <p:nvPicPr>
          <p:cNvPr id="156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  <p:pic>
        <p:nvPicPr>
          <p:cNvPr id="159" name="Tir a Mor Education Pack Logo" descr="Tir a Mor Education Pack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1764" y="438522"/>
            <a:ext cx="2819401" cy="2619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9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altmarsh Scramble!"/>
          <p:cNvSpPr txBox="1">
            <a:spLocks noGrp="1"/>
          </p:cNvSpPr>
          <p:nvPr>
            <p:ph type="title"/>
          </p:nvPr>
        </p:nvSpPr>
        <p:spPr>
          <a:xfrm>
            <a:off x="5577978" y="1511300"/>
            <a:ext cx="18893832" cy="1876176"/>
          </a:xfrm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FFFFFF"/>
                </a:solidFill>
              </a:defRPr>
            </a:lvl1pPr>
          </a:lstStyle>
          <a:p>
            <a:r>
              <a:t>Saltmarsh Scramble!</a:t>
            </a:r>
          </a:p>
        </p:txBody>
      </p:sp>
      <p:sp>
        <p:nvSpPr>
          <p:cNvPr id="162" name="ACTIVITY 1"/>
          <p:cNvSpPr txBox="1">
            <a:spLocks noGrp="1"/>
          </p:cNvSpPr>
          <p:nvPr>
            <p:ph type="body" sz="quarter" idx="1"/>
          </p:nvPr>
        </p:nvSpPr>
        <p:spPr>
          <a:xfrm>
            <a:off x="5730378" y="798161"/>
            <a:ext cx="15110323" cy="934780"/>
          </a:xfrm>
          <a:prstGeom prst="rect">
            <a:avLst/>
          </a:prstGeom>
        </p:spPr>
        <p:txBody>
          <a:bodyPr/>
          <a:lstStyle>
            <a:lvl1pPr defTabSz="1414235">
              <a:lnSpc>
                <a:spcPct val="80000"/>
              </a:lnSpc>
              <a:defRPr spc="-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ACTIVITY 1</a:t>
            </a:r>
          </a:p>
        </p:txBody>
      </p:sp>
      <p:pic>
        <p:nvPicPr>
          <p:cNvPr id="163" name="Tir a Mor Logo " descr="Tir a Mor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allout"/>
          <p:cNvSpPr/>
          <p:nvPr/>
        </p:nvSpPr>
        <p:spPr>
          <a:xfrm rot="16200000">
            <a:off x="5860851" y="2603353"/>
            <a:ext cx="8596315" cy="9790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241" y="0"/>
                  <a:pt x="538" y="0"/>
                </a:cubicBezTo>
                <a:lnTo>
                  <a:pt x="21062" y="0"/>
                </a:lnTo>
                <a:cubicBezTo>
                  <a:pt x="21359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1359" y="21600"/>
                  <a:pt x="21062" y="21600"/>
                </a:cubicBezTo>
                <a:lnTo>
                  <a:pt x="538" y="21600"/>
                </a:lnTo>
                <a:cubicBezTo>
                  <a:pt x="241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5" name="Callout"/>
          <p:cNvSpPr/>
          <p:nvPr/>
        </p:nvSpPr>
        <p:spPr>
          <a:xfrm rot="16200000">
            <a:off x="14955837" y="3921971"/>
            <a:ext cx="8596315" cy="7153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954"/>
                </a:moveTo>
                <a:lnTo>
                  <a:pt x="0" y="646"/>
                </a:lnTo>
                <a:cubicBezTo>
                  <a:pt x="0" y="289"/>
                  <a:pt x="241" y="0"/>
                  <a:pt x="538" y="0"/>
                </a:cubicBezTo>
                <a:lnTo>
                  <a:pt x="21062" y="0"/>
                </a:lnTo>
                <a:cubicBezTo>
                  <a:pt x="21359" y="0"/>
                  <a:pt x="21600" y="289"/>
                  <a:pt x="21600" y="646"/>
                </a:cubicBezTo>
                <a:lnTo>
                  <a:pt x="21600" y="20954"/>
                </a:lnTo>
                <a:cubicBezTo>
                  <a:pt x="21600" y="21311"/>
                  <a:pt x="21359" y="21600"/>
                  <a:pt x="21062" y="21600"/>
                </a:cubicBezTo>
                <a:lnTo>
                  <a:pt x="538" y="21600"/>
                </a:lnTo>
                <a:cubicBezTo>
                  <a:pt x="241" y="21600"/>
                  <a:pt x="0" y="21311"/>
                  <a:pt x="0" y="20954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6" name="SKILLS YOU WILL DEVELOP:…"/>
          <p:cNvSpPr txBox="1"/>
          <p:nvPr/>
        </p:nvSpPr>
        <p:spPr>
          <a:xfrm>
            <a:off x="15991977" y="3552502"/>
            <a:ext cx="6887173" cy="8399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defRPr sz="3800">
                <a:solidFill>
                  <a:srgbClr val="FFFFFF"/>
                </a:solidFill>
              </a:defRPr>
            </a:pPr>
            <a:r>
              <a:t>SKILLS YOU WILL DEVELOP:</a:t>
            </a:r>
          </a:p>
          <a:p>
            <a:pPr algn="l" defTabSz="825500"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Talking and listening</a:t>
            </a:r>
            <a:br/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Thinking carefully and making decisions</a:t>
            </a: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Working as a team</a:t>
            </a: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Using numbers and handling information</a:t>
            </a:r>
          </a:p>
        </p:txBody>
      </p:sp>
      <p:sp>
        <p:nvSpPr>
          <p:cNvPr id="167" name="YOU WILL UNDERSTAND:…"/>
          <p:cNvSpPr txBox="1"/>
          <p:nvPr/>
        </p:nvSpPr>
        <p:spPr>
          <a:xfrm>
            <a:off x="5726748" y="3542136"/>
            <a:ext cx="9332575" cy="8236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algn="l" defTabSz="792479">
              <a:defRPr sz="3648">
                <a:solidFill>
                  <a:srgbClr val="FFFFFF"/>
                </a:solidFill>
              </a:defRPr>
            </a:pPr>
            <a:r>
              <a:rPr sz="3600" dirty="0"/>
              <a:t>FOLLOWING THIS ACTIVITY, YOU SHOULD UNDERSTAND:</a:t>
            </a:r>
            <a:endParaRPr sz="3600" dirty="0">
              <a:solidFill>
                <a:srgbClr val="000000"/>
              </a:solidFill>
            </a:endParaRPr>
          </a:p>
          <a:p>
            <a:pPr algn="l" defTabSz="792479">
              <a:defRPr sz="3648">
                <a:solidFill>
                  <a:srgbClr val="FFFFFF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marL="713105" indent="-713105" algn="l" defTabSz="792479">
              <a:buSzPct val="100000"/>
              <a:buAutoNum type="arabicPeriod"/>
              <a:defRPr sz="3648">
                <a:solidFill>
                  <a:srgbClr val="FFFFFF"/>
                </a:solidFill>
              </a:defRPr>
            </a:pPr>
            <a:r>
              <a:rPr sz="3600" dirty="0"/>
              <a:t>Why saltmarshes are protected and the importance of Special Areas of Conservation (SACs)</a:t>
            </a:r>
          </a:p>
          <a:p>
            <a:pPr marL="781685" indent="-781685" algn="l" defTabSz="792479">
              <a:buSzPct val="100000"/>
              <a:buAutoNum type="arabicPeriod"/>
              <a:defRPr sz="3648">
                <a:solidFill>
                  <a:srgbClr val="FFFFFF"/>
                </a:solidFill>
              </a:defRPr>
            </a:pPr>
            <a:endParaRPr/>
          </a:p>
          <a:p>
            <a:pPr marL="781685" indent="-781685" algn="l" defTabSz="792479">
              <a:buSzPct val="100000"/>
              <a:buAutoNum type="arabicPeriod" startAt="2"/>
              <a:defRPr sz="3648">
                <a:solidFill>
                  <a:srgbClr val="FFFFFF"/>
                </a:solidFill>
              </a:defRPr>
            </a:pPr>
            <a:r>
              <a:rPr sz="3600" dirty="0"/>
              <a:t>What animals need to survive</a:t>
            </a:r>
          </a:p>
          <a:p>
            <a:pPr marL="781685" indent="-781685" algn="l" defTabSz="792479">
              <a:buSzPct val="100000"/>
              <a:buAutoNum type="arabicPeriod" startAt="2"/>
              <a:defRPr sz="3648">
                <a:solidFill>
                  <a:srgbClr val="FFFFFF"/>
                </a:solidFill>
              </a:defRPr>
            </a:pPr>
            <a:endParaRPr/>
          </a:p>
          <a:p>
            <a:pPr marL="781685" indent="-781685" algn="l" defTabSz="792479">
              <a:buSzPct val="100000"/>
              <a:buAutoNum type="arabicPeriod" startAt="3"/>
              <a:defRPr sz="3648">
                <a:solidFill>
                  <a:srgbClr val="FFFFFF"/>
                </a:solidFill>
              </a:defRPr>
            </a:pPr>
            <a:r>
              <a:rPr sz="3600" dirty="0"/>
              <a:t>What makes a good habitat</a:t>
            </a:r>
          </a:p>
          <a:p>
            <a:pPr marL="781685" indent="-781685" algn="l" defTabSz="792479">
              <a:buSzPct val="100000"/>
              <a:buAutoNum type="arabicPeriod" startAt="3"/>
              <a:defRPr sz="3648">
                <a:solidFill>
                  <a:srgbClr val="FFFFFF"/>
                </a:solidFill>
              </a:defRPr>
            </a:pPr>
            <a:endParaRPr/>
          </a:p>
          <a:p>
            <a:pPr marL="781685" indent="-781685" algn="l" defTabSz="792479">
              <a:buSzPct val="100000"/>
              <a:buAutoNum type="arabicPeriod" startAt="4"/>
              <a:defRPr sz="3648">
                <a:solidFill>
                  <a:srgbClr val="FFFFFF"/>
                </a:solidFill>
              </a:defRPr>
            </a:pPr>
            <a:r>
              <a:rPr sz="3600" dirty="0"/>
              <a:t>How the environment affects wildlife populations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What is a Special Area  of Conservation (SAC)?"/>
          <p:cNvSpPr txBox="1">
            <a:spLocks noGrp="1"/>
          </p:cNvSpPr>
          <p:nvPr>
            <p:ph type="title"/>
          </p:nvPr>
        </p:nvSpPr>
        <p:spPr>
          <a:xfrm>
            <a:off x="3380878" y="2044700"/>
            <a:ext cx="15110323" cy="2766863"/>
          </a:xfrm>
          <a:prstGeom prst="rect">
            <a:avLst/>
          </a:prstGeom>
        </p:spPr>
        <p:txBody>
          <a:bodyPr/>
          <a:lstStyle/>
          <a:p>
            <a:pPr defTabSz="742950">
              <a:lnSpc>
                <a:spcPct val="100000"/>
              </a:lnSpc>
              <a:defRPr sz="77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What is a Special Area </a:t>
            </a:r>
            <a:br/>
            <a:r>
              <a:t>of Conservation (SAC)?</a:t>
            </a:r>
          </a:p>
        </p:txBody>
      </p:sp>
      <p:sp>
        <p:nvSpPr>
          <p:cNvPr id="170" name="SACs are protected areas designated under the Conservation of Habitats and Species Regulations in Wales."/>
          <p:cNvSpPr txBox="1">
            <a:spLocks noGrp="1"/>
          </p:cNvSpPr>
          <p:nvPr>
            <p:ph type="body" sz="quarter" idx="1"/>
          </p:nvPr>
        </p:nvSpPr>
        <p:spPr>
          <a:xfrm>
            <a:off x="3380878" y="5231007"/>
            <a:ext cx="17763929" cy="2262923"/>
          </a:xfrm>
          <a:prstGeom prst="rect">
            <a:avLst/>
          </a:prstGeom>
        </p:spPr>
        <p:txBody>
          <a:bodyPr/>
          <a:lstStyle>
            <a:lvl1pPr defTabSz="2438337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SACs are protected areas designated under the Conservation of Habitats and Species Regulations in Wales. </a:t>
            </a:r>
          </a:p>
        </p:txBody>
      </p:sp>
      <p:pic>
        <p:nvPicPr>
          <p:cNvPr id="171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hese areas are chosen because they contain rare, threatened or important habitats and species."/>
          <p:cNvSpPr txBox="1"/>
          <p:nvPr/>
        </p:nvSpPr>
        <p:spPr>
          <a:xfrm>
            <a:off x="3380878" y="7913375"/>
            <a:ext cx="17622244" cy="1888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These areas are chosen because they contain rare, threatened or important habitats and species. </a:t>
            </a:r>
          </a:p>
        </p:txBody>
      </p:sp>
      <p:pic>
        <p:nvPicPr>
          <p:cNvPr id="174" name="Discuss in pairs" descr="Discuss in pai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3881" y="574740"/>
            <a:ext cx="2438402" cy="2438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llustration of a crab " descr="Illustration of a crab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095" y="10498931"/>
            <a:ext cx="2781302" cy="267970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177" name="ACTIVITY 1: Saltmarsh Scramble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ACTIVITY 1: Saltmarsh Scramble!</a:t>
            </a:r>
          </a:p>
        </p:txBody>
      </p:sp>
      <p:sp>
        <p:nvSpPr>
          <p:cNvPr id="178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build="p" animBg="1" advAuto="0"/>
      <p:bldP spid="17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allout"/>
          <p:cNvSpPr/>
          <p:nvPr/>
        </p:nvSpPr>
        <p:spPr>
          <a:xfrm rot="16200000">
            <a:off x="9891472" y="2991346"/>
            <a:ext cx="2566593" cy="4919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26" y="0"/>
                </a:moveTo>
                <a:cubicBezTo>
                  <a:pt x="4026" y="0"/>
                  <a:pt x="3621" y="212"/>
                  <a:pt x="3621" y="472"/>
                </a:cubicBezTo>
                <a:lnTo>
                  <a:pt x="3621" y="3776"/>
                </a:lnTo>
                <a:lnTo>
                  <a:pt x="0" y="4721"/>
                </a:lnTo>
                <a:lnTo>
                  <a:pt x="3621" y="5665"/>
                </a:lnTo>
                <a:lnTo>
                  <a:pt x="3621" y="21128"/>
                </a:lnTo>
                <a:cubicBezTo>
                  <a:pt x="3621" y="21388"/>
                  <a:pt x="4026" y="21600"/>
                  <a:pt x="4526" y="21600"/>
                </a:cubicBezTo>
                <a:lnTo>
                  <a:pt x="20695" y="21600"/>
                </a:lnTo>
                <a:cubicBezTo>
                  <a:pt x="21195" y="21600"/>
                  <a:pt x="21600" y="21388"/>
                  <a:pt x="21600" y="21128"/>
                </a:cubicBezTo>
                <a:lnTo>
                  <a:pt x="21600" y="472"/>
                </a:lnTo>
                <a:cubicBezTo>
                  <a:pt x="21600" y="212"/>
                  <a:pt x="21195" y="0"/>
                  <a:pt x="20695" y="0"/>
                </a:cubicBezTo>
                <a:lnTo>
                  <a:pt x="4526" y="0"/>
                </a:ln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81" name="Callout"/>
          <p:cNvSpPr/>
          <p:nvPr/>
        </p:nvSpPr>
        <p:spPr>
          <a:xfrm rot="16200000">
            <a:off x="15085773" y="2978646"/>
            <a:ext cx="2566593" cy="4919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26" y="0"/>
                </a:moveTo>
                <a:cubicBezTo>
                  <a:pt x="4026" y="0"/>
                  <a:pt x="3621" y="212"/>
                  <a:pt x="3621" y="472"/>
                </a:cubicBezTo>
                <a:lnTo>
                  <a:pt x="3621" y="3776"/>
                </a:lnTo>
                <a:lnTo>
                  <a:pt x="0" y="4721"/>
                </a:lnTo>
                <a:lnTo>
                  <a:pt x="3621" y="5665"/>
                </a:lnTo>
                <a:lnTo>
                  <a:pt x="3621" y="21128"/>
                </a:lnTo>
                <a:cubicBezTo>
                  <a:pt x="3621" y="21388"/>
                  <a:pt x="4026" y="21600"/>
                  <a:pt x="4526" y="21600"/>
                </a:cubicBezTo>
                <a:lnTo>
                  <a:pt x="20695" y="21600"/>
                </a:lnTo>
                <a:cubicBezTo>
                  <a:pt x="21195" y="21600"/>
                  <a:pt x="21600" y="21388"/>
                  <a:pt x="21600" y="21128"/>
                </a:cubicBezTo>
                <a:lnTo>
                  <a:pt x="21600" y="472"/>
                </a:lnTo>
                <a:cubicBezTo>
                  <a:pt x="21600" y="212"/>
                  <a:pt x="21195" y="0"/>
                  <a:pt x="20695" y="0"/>
                </a:cubicBezTo>
                <a:lnTo>
                  <a:pt x="4526" y="0"/>
                </a:ln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82" name="Callout"/>
          <p:cNvSpPr/>
          <p:nvPr/>
        </p:nvSpPr>
        <p:spPr>
          <a:xfrm rot="16200000">
            <a:off x="20292773" y="2991346"/>
            <a:ext cx="2566593" cy="4919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26" y="0"/>
                </a:moveTo>
                <a:cubicBezTo>
                  <a:pt x="4026" y="0"/>
                  <a:pt x="3621" y="212"/>
                  <a:pt x="3621" y="472"/>
                </a:cubicBezTo>
                <a:lnTo>
                  <a:pt x="3621" y="3776"/>
                </a:lnTo>
                <a:lnTo>
                  <a:pt x="0" y="4721"/>
                </a:lnTo>
                <a:lnTo>
                  <a:pt x="3621" y="5665"/>
                </a:lnTo>
                <a:lnTo>
                  <a:pt x="3621" y="21128"/>
                </a:lnTo>
                <a:cubicBezTo>
                  <a:pt x="3621" y="21388"/>
                  <a:pt x="4026" y="21600"/>
                  <a:pt x="4526" y="21600"/>
                </a:cubicBezTo>
                <a:lnTo>
                  <a:pt x="20695" y="21600"/>
                </a:lnTo>
                <a:cubicBezTo>
                  <a:pt x="21195" y="21600"/>
                  <a:pt x="21600" y="21388"/>
                  <a:pt x="21600" y="21128"/>
                </a:cubicBezTo>
                <a:lnTo>
                  <a:pt x="21600" y="472"/>
                </a:lnTo>
                <a:cubicBezTo>
                  <a:pt x="21600" y="212"/>
                  <a:pt x="21195" y="0"/>
                  <a:pt x="20695" y="0"/>
                </a:cubicBezTo>
                <a:lnTo>
                  <a:pt x="4526" y="0"/>
                </a:ln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83" name="Why are SACs important in Wales?"/>
          <p:cNvSpPr txBox="1">
            <a:spLocks noGrp="1"/>
          </p:cNvSpPr>
          <p:nvPr>
            <p:ph type="title"/>
          </p:nvPr>
        </p:nvSpPr>
        <p:spPr>
          <a:xfrm>
            <a:off x="3359149" y="2044700"/>
            <a:ext cx="19557308" cy="2766863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Why are SACs important in Wales?</a:t>
            </a:r>
          </a:p>
        </p:txBody>
      </p:sp>
      <p:pic>
        <p:nvPicPr>
          <p:cNvPr id="184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187" name="ACTIVITY 1: Saltmarsh Scramble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ACTIVITY 1: Saltmarsh Scramble!</a:t>
            </a:r>
          </a:p>
        </p:txBody>
      </p:sp>
      <p:pic>
        <p:nvPicPr>
          <p:cNvPr id="188" name="RoundelDiscuss in pairs" descr="RoundelDiscuss in pai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0845800"/>
            <a:ext cx="2438400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llustration of a blonde young boy " descr="Illustration of a blonde young boy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869" y="6949578"/>
            <a:ext cx="2438402" cy="5715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llustration of an auburn haired young female" descr="Illustration of an auburn haired young fema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083" y="7019428"/>
            <a:ext cx="2819402" cy="557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llustration of a brown haired girl" descr="Illustration of a brown haired gir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7162" y="6924178"/>
            <a:ext cx="2819402" cy="576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llustration of a brown hair young boy " descr="Illustration of a brown hair young boy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27300" y="6955928"/>
            <a:ext cx="2286000" cy="5702302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Callout"/>
          <p:cNvSpPr/>
          <p:nvPr/>
        </p:nvSpPr>
        <p:spPr>
          <a:xfrm rot="16200000">
            <a:off x="4773372" y="2978646"/>
            <a:ext cx="2566593" cy="4919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26" y="0"/>
                </a:moveTo>
                <a:cubicBezTo>
                  <a:pt x="4026" y="0"/>
                  <a:pt x="3621" y="212"/>
                  <a:pt x="3621" y="472"/>
                </a:cubicBezTo>
                <a:lnTo>
                  <a:pt x="3621" y="3776"/>
                </a:lnTo>
                <a:lnTo>
                  <a:pt x="0" y="4721"/>
                </a:lnTo>
                <a:lnTo>
                  <a:pt x="3621" y="5665"/>
                </a:lnTo>
                <a:lnTo>
                  <a:pt x="3621" y="21128"/>
                </a:lnTo>
                <a:cubicBezTo>
                  <a:pt x="3621" y="21388"/>
                  <a:pt x="4026" y="21600"/>
                  <a:pt x="4526" y="21600"/>
                </a:cubicBezTo>
                <a:lnTo>
                  <a:pt x="20695" y="21600"/>
                </a:lnTo>
                <a:cubicBezTo>
                  <a:pt x="21195" y="21600"/>
                  <a:pt x="21600" y="21388"/>
                  <a:pt x="21600" y="21128"/>
                </a:cubicBezTo>
                <a:lnTo>
                  <a:pt x="21600" y="472"/>
                </a:lnTo>
                <a:cubicBezTo>
                  <a:pt x="21600" y="212"/>
                  <a:pt x="21195" y="0"/>
                  <a:pt x="20695" y="0"/>
                </a:cubicBezTo>
                <a:lnTo>
                  <a:pt x="4526" y="0"/>
                </a:ln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94" name="I think SACs are all about helping animals like otters and rare birds survive."/>
          <p:cNvSpPr txBox="1"/>
          <p:nvPr/>
        </p:nvSpPr>
        <p:spPr>
          <a:xfrm>
            <a:off x="3857237" y="4347697"/>
            <a:ext cx="4398865" cy="159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B3F45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I think SACs are all about helping animals like otters and seals survive.</a:t>
            </a:r>
          </a:p>
        </p:txBody>
      </p:sp>
      <p:sp>
        <p:nvSpPr>
          <p:cNvPr id="195" name="I think SACs are conservation sites, which safeguard species such as harbour porpoises."/>
          <p:cNvSpPr txBox="1"/>
          <p:nvPr/>
        </p:nvSpPr>
        <p:spPr>
          <a:xfrm>
            <a:off x="8896036" y="4283701"/>
            <a:ext cx="4557467" cy="190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B3F45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I think SACs are conservation sites, which safeguard species such as harbour porpoises.</a:t>
            </a:r>
          </a:p>
        </p:txBody>
      </p:sp>
      <p:sp>
        <p:nvSpPr>
          <p:cNvPr id="196" name="I think Marine SACs protect habitats such as saltmarshes and reefs."/>
          <p:cNvSpPr txBox="1"/>
          <p:nvPr/>
        </p:nvSpPr>
        <p:spPr>
          <a:xfrm>
            <a:off x="14085537" y="4283701"/>
            <a:ext cx="4607116" cy="190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B3F45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I think Marine SACs protect habitats such as saltmarshes and reefs.</a:t>
            </a:r>
          </a:p>
        </p:txBody>
      </p:sp>
      <p:sp>
        <p:nvSpPr>
          <p:cNvPr id="197" name="I believe SACs are chosen to protect places where animals breed or stop to feed when they’re migrating."/>
          <p:cNvSpPr txBox="1"/>
          <p:nvPr/>
        </p:nvSpPr>
        <p:spPr>
          <a:xfrm>
            <a:off x="19324687" y="4277351"/>
            <a:ext cx="4398865" cy="1913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B3F45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I believe SACs are chosen to protect places where animals breed or stop to feed when they’re migrating.</a:t>
            </a:r>
          </a:p>
        </p:txBody>
      </p:sp>
      <p:sp>
        <p:nvSpPr>
          <p:cNvPr id="198" name="DYLAN"/>
          <p:cNvSpPr txBox="1"/>
          <p:nvPr/>
        </p:nvSpPr>
        <p:spPr>
          <a:xfrm>
            <a:off x="7077918" y="11942296"/>
            <a:ext cx="1562598" cy="72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DYLAN</a:t>
            </a:r>
          </a:p>
        </p:txBody>
      </p:sp>
      <p:sp>
        <p:nvSpPr>
          <p:cNvPr id="199" name="CARYS"/>
          <p:cNvSpPr txBox="1"/>
          <p:nvPr/>
        </p:nvSpPr>
        <p:spPr>
          <a:xfrm>
            <a:off x="12264032" y="11942296"/>
            <a:ext cx="1562598" cy="72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CARYS</a:t>
            </a:r>
          </a:p>
        </p:txBody>
      </p:sp>
      <p:sp>
        <p:nvSpPr>
          <p:cNvPr id="200" name="EFAN"/>
          <p:cNvSpPr txBox="1"/>
          <p:nvPr/>
        </p:nvSpPr>
        <p:spPr>
          <a:xfrm>
            <a:off x="17450147" y="11942296"/>
            <a:ext cx="1562598" cy="72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EFAN</a:t>
            </a:r>
          </a:p>
        </p:txBody>
      </p:sp>
      <p:sp>
        <p:nvSpPr>
          <p:cNvPr id="201" name="MAYA"/>
          <p:cNvSpPr txBox="1"/>
          <p:nvPr/>
        </p:nvSpPr>
        <p:spPr>
          <a:xfrm>
            <a:off x="20350261" y="11942296"/>
            <a:ext cx="1562598" cy="72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MAYA</a:t>
            </a:r>
          </a:p>
        </p:txBody>
      </p:sp>
      <p:sp>
        <p:nvSpPr>
          <p:cNvPr id="202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ACs in Wales?"/>
          <p:cNvSpPr txBox="1">
            <a:spLocks noGrp="1"/>
          </p:cNvSpPr>
          <p:nvPr>
            <p:ph type="title"/>
          </p:nvPr>
        </p:nvSpPr>
        <p:spPr>
          <a:xfrm>
            <a:off x="3359150" y="1656968"/>
            <a:ext cx="14240471" cy="170046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SACs in Wales</a:t>
            </a:r>
          </a:p>
        </p:txBody>
      </p:sp>
      <p:pic>
        <p:nvPicPr>
          <p:cNvPr id="205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08" name="ACTIVITY 1: Saltmarsh Scramble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ACTIVITY 1: Saltmarsh Scramble!</a:t>
            </a:r>
          </a:p>
        </p:txBody>
      </p:sp>
      <p:pic>
        <p:nvPicPr>
          <p:cNvPr id="209" name="RoundelDiscuss in Pairs" descr="RoundelDiscuss in Pai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0" y="5978460"/>
            <a:ext cx="2438400" cy="24384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Where is the closest Marine SAC to you?   What features could it protect?"/>
          <p:cNvSpPr txBox="1"/>
          <p:nvPr/>
        </p:nvSpPr>
        <p:spPr>
          <a:xfrm>
            <a:off x="3342778" y="3319277"/>
            <a:ext cx="15110323" cy="226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Where is the closest Marine SAC to you?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 </a:t>
            </a:r>
            <a:r>
              <a:t> </a:t>
            </a:r>
            <a:br/>
            <a:r>
              <a:t>What features could it protect?</a:t>
            </a:r>
          </a:p>
        </p:txBody>
      </p:sp>
      <p:sp>
        <p:nvSpPr>
          <p:cNvPr id="211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  <p:pic>
        <p:nvPicPr>
          <p:cNvPr id="212" name="Illustration of an auburn haired young female" descr="Illustration of an auburn haired young fema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819525" y="7296150"/>
            <a:ext cx="2819402" cy="557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Map of all SAC Marine in Wales " descr="Map of all SAC Marine in Wales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3299" y="-387868"/>
            <a:ext cx="13339870" cy="14134068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1. ACA Aber Dyfrdwy…"/>
          <p:cNvSpPr txBox="1"/>
          <p:nvPr/>
        </p:nvSpPr>
        <p:spPr>
          <a:xfrm>
            <a:off x="6895935" y="8813124"/>
            <a:ext cx="6408441" cy="4000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1. Dee Estuary SAC</a:t>
            </a:r>
          </a:p>
          <a:p>
            <a:pPr algn="l" defTabSz="12700">
              <a:lnSpc>
                <a:spcPts val="34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2. Menai Strait and Conwy Bay SAC</a:t>
            </a:r>
          </a:p>
          <a:p>
            <a:pPr algn="l" defTabSz="12700">
              <a:lnSpc>
                <a:spcPts val="34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3. North Anglesey Marine SAC</a:t>
            </a:r>
          </a:p>
          <a:p>
            <a:pPr algn="l" defTabSz="12700">
              <a:lnSpc>
                <a:spcPts val="34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4. Pen Llŷn a’r Sarnau SAC </a:t>
            </a:r>
          </a:p>
          <a:p>
            <a:pPr algn="l" defTabSz="12700">
              <a:lnSpc>
                <a:spcPts val="34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5. West Wales Marine SAC</a:t>
            </a:r>
          </a:p>
          <a:p>
            <a:pPr algn="l" defTabSz="12700">
              <a:lnSpc>
                <a:spcPts val="34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6. Cardigan Bay SAC</a:t>
            </a:r>
          </a:p>
          <a:p>
            <a:pPr algn="l" defTabSz="12700">
              <a:lnSpc>
                <a:spcPts val="34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7. Pembrokeshire Marine SAC </a:t>
            </a:r>
          </a:p>
          <a:p>
            <a:pPr algn="l" defTabSz="12700">
              <a:lnSpc>
                <a:spcPts val="34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8. Carmarthen Bay and Estuaries SAC</a:t>
            </a:r>
          </a:p>
          <a:p>
            <a:pPr algn="l" defTabSz="12700">
              <a:lnSpc>
                <a:spcPts val="34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9. Severn Estuary SAC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eautiful image of a North Wales SaltMarsh " descr="Beautiful image of a North Wales SaltMarsh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Decorative panel in brand colours" descr="Decorative panel in brand colou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Tir a Mor Logo" descr="Tir a Mor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20" name="ACTIVITY 1: Saltmarsh Scramble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ACTIVITY 1: Saltmarsh Scramble!</a:t>
            </a:r>
          </a:p>
        </p:txBody>
      </p:sp>
      <p:sp>
        <p:nvSpPr>
          <p:cNvPr id="221" name="PHOTO: John Archer-Thompson"/>
          <p:cNvSpPr txBox="1"/>
          <p:nvPr/>
        </p:nvSpPr>
        <p:spPr>
          <a:xfrm>
            <a:off x="333424" y="12955369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PHOTO: John Archer-Thompson</a:t>
            </a:r>
          </a:p>
        </p:txBody>
      </p:sp>
      <p:sp>
        <p:nvSpPr>
          <p:cNvPr id="222" name="Rounded Rectangle"/>
          <p:cNvSpPr/>
          <p:nvPr/>
        </p:nvSpPr>
        <p:spPr>
          <a:xfrm>
            <a:off x="4089400" y="2184400"/>
            <a:ext cx="12510691" cy="5297190"/>
          </a:xfrm>
          <a:prstGeom prst="roundRect">
            <a:avLst>
              <a:gd name="adj" fmla="val 12806"/>
            </a:avLst>
          </a:prstGeom>
          <a:solidFill>
            <a:srgbClr val="FFFFFF">
              <a:alpha val="3336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23" name="What can you see?"/>
          <p:cNvSpPr txBox="1">
            <a:spLocks noGrp="1"/>
          </p:cNvSpPr>
          <p:nvPr>
            <p:ph type="title"/>
          </p:nvPr>
        </p:nvSpPr>
        <p:spPr>
          <a:xfrm>
            <a:off x="4857750" y="2400300"/>
            <a:ext cx="14240471" cy="170045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What can you see?</a:t>
            </a:r>
          </a:p>
        </p:txBody>
      </p:sp>
      <p:sp>
        <p:nvSpPr>
          <p:cNvPr id="224" name="What kind of habitat can you see?…"/>
          <p:cNvSpPr txBox="1"/>
          <p:nvPr/>
        </p:nvSpPr>
        <p:spPr>
          <a:xfrm>
            <a:off x="4981078" y="3757808"/>
            <a:ext cx="10888169" cy="363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914400">
              <a:lnSpc>
                <a:spcPts val="5700"/>
              </a:lnSpc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4300" spc="-100">
                <a:solidFill>
                  <a:srgbClr val="2D3E45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What kind of habitat can you see? </a:t>
            </a:r>
            <a:endParaRPr spc="-84"/>
          </a:p>
          <a:p>
            <a:pPr algn="l" defTabSz="914400">
              <a:lnSpc>
                <a:spcPts val="5700"/>
              </a:lnSpc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4300" spc="-84">
                <a:solidFill>
                  <a:srgbClr val="2D3E45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pc="-84"/>
          </a:p>
          <a:p>
            <a:pPr algn="l" defTabSz="914400">
              <a:lnSpc>
                <a:spcPts val="5700"/>
              </a:lnSpc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4300" spc="-100">
                <a:solidFill>
                  <a:srgbClr val="2D3E45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Why do you think the habitat may be protected as a Special Area of Conservation? </a:t>
            </a:r>
          </a:p>
        </p:txBody>
      </p:sp>
      <p:pic>
        <p:nvPicPr>
          <p:cNvPr id="225" name="RoundelDiscuss in Pairs" descr="RoundelDiscuss in Pair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1974" y="2562132"/>
            <a:ext cx="2438401" cy="243840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  <p:pic>
        <p:nvPicPr>
          <p:cNvPr id="227" name="Illustration of a brown hair young boy " descr="Illustration of a brown hair young boy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55047" y="4424274"/>
            <a:ext cx="2286001" cy="570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altmarshes in Wales"/>
          <p:cNvSpPr txBox="1">
            <a:spLocks noGrp="1"/>
          </p:cNvSpPr>
          <p:nvPr>
            <p:ph type="title"/>
          </p:nvPr>
        </p:nvSpPr>
        <p:spPr>
          <a:xfrm>
            <a:off x="3359150" y="2044700"/>
            <a:ext cx="14240471" cy="170045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Saltmarshes in Wales</a:t>
            </a:r>
          </a:p>
        </p:txBody>
      </p:sp>
      <p:pic>
        <p:nvPicPr>
          <p:cNvPr id="230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33" name="ACTIVITY 1: Saltmarsh Scramble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ACTIVITY 1: Saltmarsh Scramble!</a:t>
            </a:r>
          </a:p>
        </p:txBody>
      </p:sp>
      <p:pic>
        <p:nvPicPr>
          <p:cNvPr id="234" name="RoundelDiscuss in Pairs" descr="RoundelDiscuss in Pai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185" y="7562073"/>
            <a:ext cx="2438402" cy="2438402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Can you find the closest Saltmarsh to you?…"/>
          <p:cNvSpPr txBox="1"/>
          <p:nvPr/>
        </p:nvSpPr>
        <p:spPr>
          <a:xfrm>
            <a:off x="3368178" y="3974356"/>
            <a:ext cx="13283905" cy="4035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Can you find the closest Saltmarsh to you? 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How could you get there and what might </a:t>
            </a:r>
            <a:br/>
            <a:r>
              <a:t>you see when you arrive? </a:t>
            </a:r>
          </a:p>
        </p:txBody>
      </p:sp>
      <p:pic>
        <p:nvPicPr>
          <p:cNvPr id="236" name="Map of Wales with areas marked for Saltmarshes in Wales" descr="Map of Wales with areas marked for Saltmarshes in Wal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6852" y="-373759"/>
            <a:ext cx="10939091" cy="14182209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  <p:pic>
        <p:nvPicPr>
          <p:cNvPr id="238" name="Illustration of a brown haired girl" descr="Illustration of a brown haired gir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6162" y="7609978"/>
            <a:ext cx="2819402" cy="5765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allout"/>
          <p:cNvSpPr/>
          <p:nvPr/>
        </p:nvSpPr>
        <p:spPr>
          <a:xfrm rot="16200000">
            <a:off x="8743374" y="4414470"/>
            <a:ext cx="1197473" cy="381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674" y="0"/>
                  <a:pt x="1506" y="0"/>
                </a:cubicBezTo>
                <a:lnTo>
                  <a:pt x="20094" y="0"/>
                </a:lnTo>
                <a:cubicBezTo>
                  <a:pt x="20926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0926" y="21600"/>
                  <a:pt x="20094" y="21600"/>
                </a:cubicBezTo>
                <a:lnTo>
                  <a:pt x="1506" y="21600"/>
                </a:lnTo>
                <a:cubicBezTo>
                  <a:pt x="674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41" name="Callout"/>
          <p:cNvSpPr/>
          <p:nvPr/>
        </p:nvSpPr>
        <p:spPr>
          <a:xfrm rot="16200000">
            <a:off x="4679374" y="5874970"/>
            <a:ext cx="1197473" cy="381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674" y="0"/>
                  <a:pt x="1506" y="0"/>
                </a:cubicBezTo>
                <a:lnTo>
                  <a:pt x="20094" y="0"/>
                </a:lnTo>
                <a:cubicBezTo>
                  <a:pt x="20926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0926" y="21600"/>
                  <a:pt x="20094" y="21600"/>
                </a:cubicBezTo>
                <a:lnTo>
                  <a:pt x="1506" y="21600"/>
                </a:lnTo>
                <a:cubicBezTo>
                  <a:pt x="674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42" name="Callout"/>
          <p:cNvSpPr/>
          <p:nvPr/>
        </p:nvSpPr>
        <p:spPr>
          <a:xfrm rot="16200000">
            <a:off x="8743374" y="5874970"/>
            <a:ext cx="1197473" cy="381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674" y="0"/>
                  <a:pt x="1506" y="0"/>
                </a:cubicBezTo>
                <a:lnTo>
                  <a:pt x="20094" y="0"/>
                </a:lnTo>
                <a:cubicBezTo>
                  <a:pt x="20926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0926" y="21600"/>
                  <a:pt x="20094" y="21600"/>
                </a:cubicBezTo>
                <a:lnTo>
                  <a:pt x="1506" y="21600"/>
                </a:lnTo>
                <a:cubicBezTo>
                  <a:pt x="674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43" name="Callout"/>
          <p:cNvSpPr/>
          <p:nvPr/>
        </p:nvSpPr>
        <p:spPr>
          <a:xfrm rot="16200000">
            <a:off x="4679374" y="4414470"/>
            <a:ext cx="1197473" cy="381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674" y="0"/>
                  <a:pt x="1506" y="0"/>
                </a:cubicBezTo>
                <a:lnTo>
                  <a:pt x="20094" y="0"/>
                </a:lnTo>
                <a:cubicBezTo>
                  <a:pt x="20926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0926" y="21600"/>
                  <a:pt x="20094" y="21600"/>
                </a:cubicBezTo>
                <a:lnTo>
                  <a:pt x="1506" y="21600"/>
                </a:lnTo>
                <a:cubicBezTo>
                  <a:pt x="674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44" name="Habitat Elements"/>
          <p:cNvSpPr txBox="1">
            <a:spLocks noGrp="1"/>
          </p:cNvSpPr>
          <p:nvPr>
            <p:ph type="title"/>
          </p:nvPr>
        </p:nvSpPr>
        <p:spPr>
          <a:xfrm>
            <a:off x="3359150" y="2044700"/>
            <a:ext cx="14240471" cy="170045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Habitat Elements</a:t>
            </a:r>
          </a:p>
        </p:txBody>
      </p:sp>
      <p:pic>
        <p:nvPicPr>
          <p:cNvPr id="245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48" name="ACTIVITY 1: Saltmarsh Scramble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ACTIVITY 1: Saltmarsh Scramble!</a:t>
            </a:r>
          </a:p>
        </p:txBody>
      </p:sp>
      <p:pic>
        <p:nvPicPr>
          <p:cNvPr id="249" name="Discuss in Pairs" descr="Discuss in Pai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178" y="5638800"/>
            <a:ext cx="2438402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What are the main elements of habitat?"/>
          <p:cNvSpPr txBox="1"/>
          <p:nvPr/>
        </p:nvSpPr>
        <p:spPr>
          <a:xfrm>
            <a:off x="3418978" y="3377456"/>
            <a:ext cx="13283905" cy="1245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What are the main elements of a habitat?</a:t>
            </a:r>
          </a:p>
        </p:txBody>
      </p:sp>
      <p:pic>
        <p:nvPicPr>
          <p:cNvPr id="251" name="Illustration of a blonde young boy with his finger pointing towards an open mouth" descr="Illustration of a blonde young boy with his finger pointing towards an open mout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8392" y="2361478"/>
            <a:ext cx="4553650" cy="10672615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FOOD"/>
          <p:cNvSpPr txBox="1"/>
          <p:nvPr/>
        </p:nvSpPr>
        <p:spPr>
          <a:xfrm>
            <a:off x="3622178" y="5904756"/>
            <a:ext cx="2438402" cy="1245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B3F45"/>
                </a:solidFill>
              </a:defRPr>
            </a:lvl1pPr>
          </a:lstStyle>
          <a:p>
            <a:r>
              <a:t>FOOD</a:t>
            </a:r>
          </a:p>
        </p:txBody>
      </p:sp>
      <p:sp>
        <p:nvSpPr>
          <p:cNvPr id="253" name="WATER"/>
          <p:cNvSpPr txBox="1"/>
          <p:nvPr/>
        </p:nvSpPr>
        <p:spPr>
          <a:xfrm>
            <a:off x="7686178" y="5922273"/>
            <a:ext cx="2736195" cy="1263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B3F45"/>
                </a:solidFill>
              </a:defRPr>
            </a:lvl1pPr>
          </a:lstStyle>
          <a:p>
            <a:r>
              <a:t>WATER</a:t>
            </a:r>
          </a:p>
        </p:txBody>
      </p:sp>
      <p:sp>
        <p:nvSpPr>
          <p:cNvPr id="254" name="SHELTER"/>
          <p:cNvSpPr txBox="1"/>
          <p:nvPr/>
        </p:nvSpPr>
        <p:spPr>
          <a:xfrm>
            <a:off x="3622178" y="7365255"/>
            <a:ext cx="3337522" cy="1245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B3F45"/>
                </a:solidFill>
              </a:defRPr>
            </a:lvl1pPr>
          </a:lstStyle>
          <a:p>
            <a:r>
              <a:t>SHELTER</a:t>
            </a:r>
          </a:p>
        </p:txBody>
      </p:sp>
      <p:sp>
        <p:nvSpPr>
          <p:cNvPr id="255" name="SPACE"/>
          <p:cNvSpPr txBox="1"/>
          <p:nvPr/>
        </p:nvSpPr>
        <p:spPr>
          <a:xfrm>
            <a:off x="7686178" y="7365255"/>
            <a:ext cx="2438402" cy="1245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B3F45"/>
                </a:solidFill>
              </a:defRPr>
            </a:lvl1pPr>
          </a:lstStyle>
          <a:p>
            <a:r>
              <a:t>SPACE</a:t>
            </a:r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5400" y="5022850"/>
            <a:ext cx="593761" cy="44532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Can you think of an action that represent the elements?"/>
          <p:cNvSpPr txBox="1"/>
          <p:nvPr/>
        </p:nvSpPr>
        <p:spPr>
          <a:xfrm>
            <a:off x="3368178" y="9183044"/>
            <a:ext cx="13283905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1950671">
              <a:lnSpc>
                <a:spcPct val="90000"/>
              </a:lnSpc>
              <a:spcBef>
                <a:spcPts val="3600"/>
              </a:spcBef>
              <a:defRPr sz="37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Can you think of an action that represents these elements?</a:t>
            </a:r>
          </a:p>
        </p:txBody>
      </p:sp>
      <p:sp>
        <p:nvSpPr>
          <p:cNvPr id="258" name="DYLAN IS HOLDING HIS HAND TO HIS MOUTH THIS ACTION REPRESENTS FOOD"/>
          <p:cNvSpPr txBox="1"/>
          <p:nvPr/>
        </p:nvSpPr>
        <p:spPr>
          <a:xfrm>
            <a:off x="3368178" y="10110541"/>
            <a:ext cx="13283905" cy="73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DYLAN IS HOLDING HIS HAND TO HIS MOUTH. THIS ACTION REPRESENTS </a:t>
            </a:r>
            <a:r>
              <a:rPr>
                <a:latin typeface="Avenir Black"/>
                <a:ea typeface="Avenir Black"/>
                <a:cs typeface="Avenir Black"/>
                <a:sym typeface="Avenir Black"/>
              </a:rPr>
              <a:t>FOOD</a:t>
            </a:r>
          </a:p>
        </p:txBody>
      </p:sp>
      <p:sp>
        <p:nvSpPr>
          <p:cNvPr id="259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animBg="1" advAuto="0"/>
      <p:bldP spid="253" grpId="2" animBg="1" advAuto="0"/>
      <p:bldP spid="254" grpId="3" animBg="1" advAuto="0"/>
      <p:bldP spid="255" grpId="4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1C1D7FB522FF8D45B87CFF221AD7A5EF" ma:contentTypeVersion="22" ma:contentTypeDescription="Creu dogfen newydd." ma:contentTypeScope="" ma:versionID="57e0c755c9341fdd39708ace8dbeae8d">
  <xsd:schema xmlns:xsd="http://www.w3.org/2001/XMLSchema" xmlns:xs="http://www.w3.org/2001/XMLSchema" xmlns:p="http://schemas.microsoft.com/office/2006/metadata/properties" xmlns:ns2="bbd620fc-e0a4-45c7-a357-20ec84c645d1" xmlns:ns3="1d6637b2-67ef-45eb-b043-82e84ec90b64" targetNamespace="http://schemas.microsoft.com/office/2006/metadata/properties" ma:root="true" ma:fieldsID="4792fbf5375faae4cb8f11d0ec449f0c" ns2:_="" ns3:_="">
    <xsd:import namespace="bbd620fc-e0a4-45c7-a357-20ec84c645d1"/>
    <xsd:import namespace="1d6637b2-67ef-45eb-b043-82e84ec90b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620fc-e0a4-45c7-a357-20ec84c645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Gwerth ID Dogfen" ma:description="Gwerth ID y ddogfen sydd wedi'i neilltuo i'r eitem hon." ma:indexed="true" ma:internalName="_dlc_DocId" ma:readOnly="true">
      <xsd:simpleType>
        <xsd:restriction base="dms:Text"/>
      </xsd:simpleType>
    </xsd:element>
    <xsd:element name="_dlc_DocIdUrl" ma:index="9" nillable="true" ma:displayName="ID Dogfen" ma:description="Dolen barhaus i'r ddogfen hon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Rhannwyd â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Wedi Rhannu Gyda Manyl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5bd6552-80fc-45a4-9c1a-2a6debd8bc05}" ma:internalName="TaxCatchAll" ma:showField="CatchAllData" ma:web="bbd620fc-e0a4-45c7-a357-20ec84c64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637b2-67ef-45eb-b043-82e84ec90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Tagiau Delwedd" ma:readOnly="false" ma:fieldId="{5cf76f15-5ced-4ddc-b409-7134ff3c332f}" ma:taxonomyMulti="true" ma:sspId="b65e5a6c-01e6-40a4-a681-398cda8c02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d620fc-e0a4-45c7-a357-20ec84c645d1" xsi:nil="true"/>
    <lcf76f155ced4ddcb4097134ff3c332f xmlns="1d6637b2-67ef-45eb-b043-82e84ec90b64">
      <Terms xmlns="http://schemas.microsoft.com/office/infopath/2007/PartnerControls"/>
    </lcf76f155ced4ddcb4097134ff3c332f>
    <_dlc_DocId xmlns="bbd620fc-e0a4-45c7-a357-20ec84c645d1">PNRVYVU2CSKX-2112989736-15653</_dlc_DocId>
    <_dlc_DocIdUrl xmlns="bbd620fc-e0a4-45c7-a357-20ec84c645d1">
      <Url>https://cyngorgwynedd.sharepoint.com/sites/ACAPenLlynSarnau/_layouts/15/DocIdRedir.aspx?ID=PNRVYVU2CSKX-2112989736-15653</Url>
      <Description>PNRVYVU2CSKX-2112989736-15653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C2364E3-6451-4B2D-B5C2-BD9640DED103}"/>
</file>

<file path=customXml/itemProps2.xml><?xml version="1.0" encoding="utf-8"?>
<ds:datastoreItem xmlns:ds="http://schemas.openxmlformats.org/officeDocument/2006/customXml" ds:itemID="{ED3F329E-8B31-44C2-92AD-3A8789FD45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606D3-A39F-4A7D-81D1-5FCB86E47DB8}">
  <ds:schemaRefs>
    <ds:schemaRef ds:uri="http://schemas.microsoft.com/office/2006/metadata/properties"/>
    <ds:schemaRef ds:uri="http://schemas.microsoft.com/office/infopath/2007/PartnerControls"/>
    <ds:schemaRef ds:uri="e68d87e9-b0af-4863-8c19-2e25130275eb"/>
    <ds:schemaRef ds:uri="10523aff-5ecb-4900-8b60-61147cee1312"/>
    <ds:schemaRef ds:uri="bbd620fc-e0a4-45c7-a357-20ec84c645d1"/>
    <ds:schemaRef ds:uri="1d6637b2-67ef-45eb-b043-82e84ec90b64"/>
  </ds:schemaRefs>
</ds:datastoreItem>
</file>

<file path=customXml/itemProps4.xml><?xml version="1.0" encoding="utf-8"?>
<ds:datastoreItem xmlns:ds="http://schemas.openxmlformats.org/officeDocument/2006/customXml" ds:itemID="{D4C845D6-70A2-49CE-8793-27EFDE40DC4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Custom</PresentationFormat>
  <Paragraphs>99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21_BasicWhite</vt:lpstr>
      <vt:lpstr>PowerPoint Presentation</vt:lpstr>
      <vt:lpstr>Saltmarshes</vt:lpstr>
      <vt:lpstr>Saltmarsh Scramble!</vt:lpstr>
      <vt:lpstr>What is a Special Area  of Conservation (SAC)?</vt:lpstr>
      <vt:lpstr>Why are SACs important in Wales?</vt:lpstr>
      <vt:lpstr>SACs in Wales</vt:lpstr>
      <vt:lpstr>What can you see?</vt:lpstr>
      <vt:lpstr>Saltmarshes in Wales</vt:lpstr>
      <vt:lpstr>Habitat Elements</vt:lpstr>
      <vt:lpstr>Saltmarsh  Scramble</vt:lpstr>
      <vt:lpstr>Crab-tastic 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Heledd Morgan</cp:lastModifiedBy>
  <cp:revision>3</cp:revision>
  <dcterms:modified xsi:type="dcterms:W3CDTF">2026-01-15T16:18:47Z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0x0101001C1D7FB522FF8D45B87CFF221AD7A5EF</vt:lpwstr>
  </property>
  <property fmtid="{D5CDD505-2E9C-101B-9397-08002B2CF9AE}" pid="3" name="_dlc_DocIdItemGuid">
    <vt:lpwstr>769b4b35-76c4-4038-a45c-610893986ba7</vt:lpwstr>
  </property>
  <property fmtid="{D5CDD505-2E9C-101B-9397-08002B2CF9AE}" pid="4" name="MediaServiceImageTags">
    <vt:lpwstr/>
  </property>
</Properties>
</file>