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badi" panose="020B0604020104020204" pitchFamily="34" charset="0"/>
        <a:ea typeface="+mj-ea"/>
        <a:cs typeface="+mj-cs"/>
        <a:sym typeface="Helvetica Neue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100%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586104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  <a:lvl2pPr marL="10033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2pPr>
            <a:lvl3pPr marL="16129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3pPr>
            <a:lvl4pPr marL="22225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4pPr>
            <a:lvl5pPr marL="28321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561340">
              <a:lnSpc>
                <a:spcPct val="100000"/>
              </a:lnSpc>
              <a:spcBef>
                <a:spcPts val="0"/>
              </a:spcBef>
              <a:buSzTx/>
              <a:buNone/>
              <a:defRPr sz="5848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76008"/>
            <a:ext cx="352661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9pPr>
    </p:titleStyle>
    <p:bodyStyle>
      <a:lvl1pPr marL="660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270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879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89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988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708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318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927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537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ramor.cym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iramor.cymru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in brand Illustration including a boat on a lake, with otters and seals swimming. Green trees with flowers, sheep grazing and a white cottage with a seagull flying at the top" descr="Main brand Illustration including a boat on a lake, with otters and seals swimming. Green trees with flowers, sheep grazing and a white cottage with a seagull flying at the t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 large button containing the document name Tir a Mor and a hyperlink to the website. www.tiramor.cymru " descr="A large button containing the document name Tir a Mor and a hyperlink to the website. www.tiramor.cymru 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altmarshes"/>
          <p:cNvSpPr txBox="1">
            <a:spLocks noGrp="1"/>
          </p:cNvSpPr>
          <p:nvPr>
            <p:ph type="title"/>
          </p:nvPr>
        </p:nvSpPr>
        <p:spPr>
          <a:xfrm>
            <a:off x="5552578" y="2857500"/>
            <a:ext cx="15110323" cy="2766863"/>
          </a:xfrm>
          <a:prstGeom prst="rect">
            <a:avLst/>
          </a:prstGeom>
        </p:spPr>
        <p:txBody>
          <a:bodyPr/>
          <a:lstStyle>
            <a:lvl1pPr defTabSz="1243552">
              <a:defRPr sz="15300" spc="-400">
                <a:solidFill>
                  <a:srgbClr val="2B3F45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155" name="ACTIVITY 3: Saltmarsh Nurseries"/>
          <p:cNvSpPr txBox="1">
            <a:spLocks noGrp="1"/>
          </p:cNvSpPr>
          <p:nvPr>
            <p:ph type="body" sz="quarter" idx="1"/>
          </p:nvPr>
        </p:nvSpPr>
        <p:spPr>
          <a:xfrm>
            <a:off x="5552578" y="5065362"/>
            <a:ext cx="15110323" cy="934780"/>
          </a:xfrm>
          <a:prstGeom prst="rect">
            <a:avLst/>
          </a:prstGeom>
        </p:spPr>
        <p:txBody>
          <a:bodyPr/>
          <a:lstStyle>
            <a:lvl1pPr defTabSz="1414235">
              <a:lnSpc>
                <a:spcPct val="80000"/>
              </a:lnSpc>
              <a:defRPr spc="-100">
                <a:solidFill>
                  <a:srgbClr val="2B9DA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ACTIVITY 3: Saltmarsh Nurseries</a:t>
            </a:r>
          </a:p>
        </p:txBody>
      </p:sp>
      <p:pic>
        <p:nvPicPr>
          <p:cNvPr id="156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pic>
        <p:nvPicPr>
          <p:cNvPr id="159" name="Tir a Mor - Education Pack / Pecan Addysg Logo" descr="Tir a Mor - Education Pack / Pecan Addysg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7303" y="440306"/>
            <a:ext cx="2562226" cy="2466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9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altmarsh Nurseries"/>
          <p:cNvSpPr txBox="1">
            <a:spLocks noGrp="1"/>
          </p:cNvSpPr>
          <p:nvPr>
            <p:ph type="title"/>
          </p:nvPr>
        </p:nvSpPr>
        <p:spPr>
          <a:xfrm>
            <a:off x="5577978" y="1511300"/>
            <a:ext cx="18893832" cy="1876176"/>
          </a:xfrm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FFFFFF"/>
                </a:solidFill>
              </a:defRPr>
            </a:lvl1pPr>
          </a:lstStyle>
          <a:p>
            <a:r>
              <a:t>Saltmarsh Nurseries</a:t>
            </a:r>
          </a:p>
        </p:txBody>
      </p:sp>
      <p:sp>
        <p:nvSpPr>
          <p:cNvPr id="162" name="ACTIVITY 3"/>
          <p:cNvSpPr txBox="1">
            <a:spLocks noGrp="1"/>
          </p:cNvSpPr>
          <p:nvPr>
            <p:ph type="body" sz="quarter" idx="1"/>
          </p:nvPr>
        </p:nvSpPr>
        <p:spPr>
          <a:xfrm>
            <a:off x="5730378" y="798161"/>
            <a:ext cx="15110323" cy="934780"/>
          </a:xfrm>
          <a:prstGeom prst="rect">
            <a:avLst/>
          </a:prstGeom>
        </p:spPr>
        <p:txBody>
          <a:bodyPr/>
          <a:lstStyle>
            <a:lvl1pPr defTabSz="1414235">
              <a:lnSpc>
                <a:spcPct val="80000"/>
              </a:lnSpc>
              <a:defRPr spc="-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ACTIVITY 3</a:t>
            </a:r>
          </a:p>
        </p:txBody>
      </p:sp>
      <p:pic>
        <p:nvPicPr>
          <p:cNvPr id="163" name="Tir a Mor Logo " descr="Tir a Mor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allout"/>
          <p:cNvSpPr/>
          <p:nvPr/>
        </p:nvSpPr>
        <p:spPr>
          <a:xfrm rot="16200000">
            <a:off x="5860851" y="2603353"/>
            <a:ext cx="8596315" cy="9790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241" y="0"/>
                  <a:pt x="538" y="0"/>
                </a:cubicBezTo>
                <a:lnTo>
                  <a:pt x="21062" y="0"/>
                </a:lnTo>
                <a:cubicBezTo>
                  <a:pt x="21359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1359" y="21600"/>
                  <a:pt x="21062" y="21600"/>
                </a:cubicBezTo>
                <a:lnTo>
                  <a:pt x="538" y="21600"/>
                </a:lnTo>
                <a:cubicBezTo>
                  <a:pt x="241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5" name="Callout"/>
          <p:cNvSpPr/>
          <p:nvPr/>
        </p:nvSpPr>
        <p:spPr>
          <a:xfrm rot="16200000">
            <a:off x="14955837" y="3921971"/>
            <a:ext cx="8596315" cy="7153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954"/>
                </a:moveTo>
                <a:lnTo>
                  <a:pt x="0" y="646"/>
                </a:lnTo>
                <a:cubicBezTo>
                  <a:pt x="0" y="289"/>
                  <a:pt x="241" y="0"/>
                  <a:pt x="538" y="0"/>
                </a:cubicBezTo>
                <a:lnTo>
                  <a:pt x="21062" y="0"/>
                </a:lnTo>
                <a:cubicBezTo>
                  <a:pt x="21359" y="0"/>
                  <a:pt x="21600" y="289"/>
                  <a:pt x="21600" y="646"/>
                </a:cubicBezTo>
                <a:lnTo>
                  <a:pt x="21600" y="20954"/>
                </a:lnTo>
                <a:cubicBezTo>
                  <a:pt x="21600" y="21311"/>
                  <a:pt x="21359" y="21600"/>
                  <a:pt x="21062" y="21600"/>
                </a:cubicBezTo>
                <a:lnTo>
                  <a:pt x="538" y="21600"/>
                </a:lnTo>
                <a:cubicBezTo>
                  <a:pt x="241" y="21600"/>
                  <a:pt x="0" y="21311"/>
                  <a:pt x="0" y="20954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6" name="SKILLS YOU WILL DEVELOP:…"/>
          <p:cNvSpPr txBox="1"/>
          <p:nvPr/>
        </p:nvSpPr>
        <p:spPr>
          <a:xfrm>
            <a:off x="15877677" y="3552502"/>
            <a:ext cx="6872786" cy="8207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defRPr sz="3800">
                <a:solidFill>
                  <a:srgbClr val="FFFFFF"/>
                </a:solidFill>
              </a:defRPr>
            </a:pPr>
            <a:r>
              <a:t>SKILLS YOU WILL DEVELOP:</a:t>
            </a:r>
          </a:p>
          <a:p>
            <a:pPr algn="l" defTabSz="825500"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Observing how fish grow and change</a:t>
            </a:r>
            <a:br/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Putting things in the right order</a:t>
            </a:r>
            <a:br/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Sharing and explaining your ideas</a:t>
            </a:r>
          </a:p>
        </p:txBody>
      </p:sp>
      <p:sp>
        <p:nvSpPr>
          <p:cNvPr id="167" name="YOU WILL UNDERSTAND:…"/>
          <p:cNvSpPr txBox="1"/>
          <p:nvPr/>
        </p:nvSpPr>
        <p:spPr>
          <a:xfrm>
            <a:off x="5552578" y="3566326"/>
            <a:ext cx="9405146" cy="917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defRPr sz="3800">
                <a:solidFill>
                  <a:srgbClr val="FFFFFF"/>
                </a:solidFill>
              </a:defRPr>
            </a:pPr>
            <a:r>
              <a:t>FOLLOWING THIS ACTIVITY, YOU SHOULD UNDERSTAND:</a:t>
            </a:r>
            <a:endParaRPr>
              <a:solidFill>
                <a:srgbClr val="000000"/>
              </a:solidFill>
            </a:endParaRPr>
          </a:p>
          <a:p>
            <a:pPr algn="l" defTabSz="825500">
              <a:defRPr sz="3800">
                <a:solidFill>
                  <a:srgbClr val="FFFFFF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algn="l" defTabSz="825500">
              <a:defRPr sz="3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>
              <a:solidFill>
                <a:srgbClr val="000000"/>
              </a:solidFill>
            </a:endParaRPr>
          </a:p>
          <a:p>
            <a:pPr marL="814915" indent="-814915" algn="l" defTabSz="825500">
              <a:buSzPct val="100000"/>
              <a:buAutoNum type="arabicPeriod"/>
              <a:defRPr sz="3800">
                <a:solidFill>
                  <a:srgbClr val="FFFFFF"/>
                </a:solidFill>
              </a:defRPr>
            </a:pPr>
            <a:r>
              <a:t>Why saltmarshes are great nursery habitats for young fish</a:t>
            </a:r>
            <a:br/>
            <a:endParaRPr/>
          </a:p>
          <a:p>
            <a:pPr marL="814915" indent="-814915" algn="l" defTabSz="825500">
              <a:buSzPct val="100000"/>
              <a:buAutoNum type="arabicPeriod"/>
              <a:defRPr sz="3800">
                <a:solidFill>
                  <a:srgbClr val="FFFFFF"/>
                </a:solidFill>
              </a:defRPr>
            </a:pPr>
            <a:r>
              <a:t>How fish grow and change through different stages of their life cycle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A beautiful photograph of a saltmarsh asking if this would make a good nursery of young fish" descr="A beautiful photograph of a saltmarsh asking if this would make a good nursery of young fis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727" y="-1625600"/>
            <a:ext cx="24721454" cy="26022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Decorative panel in brand colours" descr="Decorative panel in brand colou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Tir a Mor Logo" descr="Tir a Mor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173" name="ACTIVITY 3: Saltmarsh Nurserie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3: Saltmarsh Nurseries</a:t>
            </a:r>
          </a:p>
        </p:txBody>
      </p:sp>
      <p:sp>
        <p:nvSpPr>
          <p:cNvPr id="174" name="PHOTO: John Archer-Thompson"/>
          <p:cNvSpPr txBox="1"/>
          <p:nvPr/>
        </p:nvSpPr>
        <p:spPr>
          <a:xfrm>
            <a:off x="333424" y="12955369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PHOTO: John Archer-Thompson</a:t>
            </a:r>
          </a:p>
        </p:txBody>
      </p:sp>
      <p:sp>
        <p:nvSpPr>
          <p:cNvPr id="175" name="Rounded Rectangle"/>
          <p:cNvSpPr/>
          <p:nvPr/>
        </p:nvSpPr>
        <p:spPr>
          <a:xfrm>
            <a:off x="2675465" y="7518400"/>
            <a:ext cx="9763326" cy="4343170"/>
          </a:xfrm>
          <a:prstGeom prst="roundRect">
            <a:avLst>
              <a:gd name="adj" fmla="val 1561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76" name="Would a saltmarsh make a good nursery for young fish?"/>
          <p:cNvSpPr txBox="1">
            <a:spLocks noGrp="1"/>
          </p:cNvSpPr>
          <p:nvPr>
            <p:ph type="title"/>
          </p:nvPr>
        </p:nvSpPr>
        <p:spPr>
          <a:xfrm>
            <a:off x="3117154" y="7789805"/>
            <a:ext cx="8696460" cy="1960810"/>
          </a:xfrm>
          <a:prstGeom prst="rect">
            <a:avLst/>
          </a:prstGeom>
        </p:spPr>
        <p:txBody>
          <a:bodyPr/>
          <a:lstStyle>
            <a:lvl1pPr defTabSz="470534">
              <a:lnSpc>
                <a:spcPct val="100000"/>
              </a:lnSpc>
              <a:defRPr sz="49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Would a saltmarsh make a good nursery for young fish?  </a:t>
            </a:r>
          </a:p>
        </p:txBody>
      </p:sp>
      <p:sp>
        <p:nvSpPr>
          <p:cNvPr id="177" name="Why do you think this?…"/>
          <p:cNvSpPr txBox="1"/>
          <p:nvPr/>
        </p:nvSpPr>
        <p:spPr>
          <a:xfrm>
            <a:off x="3088948" y="9705113"/>
            <a:ext cx="6944546" cy="1960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914400">
              <a:lnSpc>
                <a:spcPts val="5800"/>
              </a:lnSpc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4300" spc="-100">
                <a:solidFill>
                  <a:srgbClr val="2D3E45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Why do you think this?</a:t>
            </a:r>
            <a:endParaRPr spc="-85">
              <a:latin typeface="Avenir Book"/>
              <a:ea typeface="Avenir Book"/>
              <a:cs typeface="Avenir Book"/>
              <a:sym typeface="Avenir Book"/>
            </a:endParaRPr>
          </a:p>
          <a:p>
            <a:pPr algn="l" defTabSz="914400">
              <a:lnSpc>
                <a:spcPts val="5800"/>
              </a:lnSpc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4300" spc="-100">
                <a:solidFill>
                  <a:srgbClr val="2D3E45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Make a note of key features</a:t>
            </a:r>
          </a:p>
        </p:txBody>
      </p:sp>
      <p:sp>
        <p:nvSpPr>
          <p:cNvPr id="178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pic>
        <p:nvPicPr>
          <p:cNvPr id="179" name="Illustration of a brown haired girl" descr="Illustration of a brown haired gir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700" y="9649528"/>
            <a:ext cx="1697922" cy="3472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hotograph of a low tide saltmarsh " descr="Photograph of a low tide saltmarsh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922" y="-92071"/>
            <a:ext cx="11739793" cy="13900143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What can you see?"/>
          <p:cNvSpPr txBox="1"/>
          <p:nvPr/>
        </p:nvSpPr>
        <p:spPr>
          <a:xfrm>
            <a:off x="4924328" y="8436218"/>
            <a:ext cx="4408027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2800" spc="-100">
                <a:solidFill>
                  <a:srgbClr val="2B9DA3"/>
                </a:solidFill>
              </a:defRPr>
            </a:lvl1pPr>
          </a:lstStyle>
          <a:p>
            <a:r>
              <a:t>What can you see?</a:t>
            </a:r>
          </a:p>
        </p:txBody>
      </p:sp>
      <p:pic>
        <p:nvPicPr>
          <p:cNvPr id="183" name="Decorative panel in brand colours" descr="Decorative panel in brand colou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Tir a Mor Logo " descr="Tir a Mor Logo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186" name="ACTIVITY 3: Saltmarsh Nurserie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3: Saltmarsh Nurseries  </a:t>
            </a:r>
          </a:p>
        </p:txBody>
      </p:sp>
      <p:sp>
        <p:nvSpPr>
          <p:cNvPr id="187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sp>
        <p:nvSpPr>
          <p:cNvPr id="188" name="Imagine you are a young fish living in a salt marsh"/>
          <p:cNvSpPr txBox="1"/>
          <p:nvPr/>
        </p:nvSpPr>
        <p:spPr>
          <a:xfrm>
            <a:off x="3338641" y="4578829"/>
            <a:ext cx="8422616" cy="17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1511770">
              <a:lnSpc>
                <a:spcPct val="80000"/>
              </a:lnSpc>
              <a:defRPr sz="5200" spc="-200">
                <a:solidFill>
                  <a:srgbClr val="2B9DA3"/>
                </a:solidFill>
              </a:defRPr>
            </a:pPr>
            <a:r>
              <a:t>Imagine you are a young fish living in a saltmarsh</a:t>
            </a:r>
          </a:p>
        </p:txBody>
      </p:sp>
      <p:sp>
        <p:nvSpPr>
          <p:cNvPr id="189" name="Imagine"/>
          <p:cNvSpPr txBox="1">
            <a:spLocks noGrp="1"/>
          </p:cNvSpPr>
          <p:nvPr>
            <p:ph type="title"/>
          </p:nvPr>
        </p:nvSpPr>
        <p:spPr>
          <a:xfrm>
            <a:off x="3355478" y="3060700"/>
            <a:ext cx="4408027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Imagine</a:t>
            </a:r>
          </a:p>
        </p:txBody>
      </p:sp>
      <p:sp>
        <p:nvSpPr>
          <p:cNvPr id="190" name="What would you eat?"/>
          <p:cNvSpPr txBox="1"/>
          <p:nvPr/>
        </p:nvSpPr>
        <p:spPr>
          <a:xfrm>
            <a:off x="4924328" y="9058133"/>
            <a:ext cx="4721359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2800" spc="-100">
                <a:solidFill>
                  <a:srgbClr val="2B9DA3"/>
                </a:solidFill>
              </a:defRPr>
            </a:lvl1pPr>
          </a:lstStyle>
          <a:p>
            <a:r>
              <a:t>What would you eat?</a:t>
            </a:r>
          </a:p>
        </p:txBody>
      </p:sp>
      <p:sp>
        <p:nvSpPr>
          <p:cNvPr id="191" name="Where would you hide?"/>
          <p:cNvSpPr txBox="1"/>
          <p:nvPr/>
        </p:nvSpPr>
        <p:spPr>
          <a:xfrm>
            <a:off x="4924328" y="9713535"/>
            <a:ext cx="5245434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2800" spc="-100">
                <a:solidFill>
                  <a:srgbClr val="2B9DA3"/>
                </a:solidFill>
              </a:defRPr>
            </a:lvl1pPr>
          </a:lstStyle>
          <a:p>
            <a:r>
              <a:t>Where would you hide?</a:t>
            </a:r>
          </a:p>
        </p:txBody>
      </p:sp>
      <p:sp>
        <p:nvSpPr>
          <p:cNvPr id="192" name="Write down or draw your ideas"/>
          <p:cNvSpPr txBox="1"/>
          <p:nvPr/>
        </p:nvSpPr>
        <p:spPr>
          <a:xfrm>
            <a:off x="5047095" y="11280633"/>
            <a:ext cx="7219285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Write down or draw your ideas</a:t>
            </a:r>
          </a:p>
        </p:txBody>
      </p:sp>
      <p:sp>
        <p:nvSpPr>
          <p:cNvPr id="193" name="Who might be nearby - a friend or a threat?"/>
          <p:cNvSpPr txBox="1"/>
          <p:nvPr/>
        </p:nvSpPr>
        <p:spPr>
          <a:xfrm>
            <a:off x="4937030" y="10335835"/>
            <a:ext cx="7684494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2800" spc="-100">
                <a:solidFill>
                  <a:srgbClr val="2B9DA3"/>
                </a:solidFill>
              </a:defRPr>
            </a:lvl1pPr>
          </a:lstStyle>
          <a:p>
            <a:r>
              <a:t>Who might be nearby - a friend or a threat?</a:t>
            </a:r>
          </a:p>
        </p:txBody>
      </p:sp>
      <p:pic>
        <p:nvPicPr>
          <p:cNvPr id="194" name="Illustration of a fish" descr="Illustration of a fis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H="1">
            <a:off x="4303515" y="5045914"/>
            <a:ext cx="1965039" cy="4407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Discuss in Pairs" descr="Discuss in Pair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971" y="9137432"/>
            <a:ext cx="2428876" cy="2447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allout"/>
          <p:cNvSpPr/>
          <p:nvPr/>
        </p:nvSpPr>
        <p:spPr>
          <a:xfrm rot="16200000">
            <a:off x="9010160" y="3588556"/>
            <a:ext cx="4160890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497" y="0"/>
                  <a:pt x="1111" y="0"/>
                </a:cubicBezTo>
                <a:lnTo>
                  <a:pt x="20489" y="0"/>
                </a:lnTo>
                <a:cubicBezTo>
                  <a:pt x="21103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1103" y="21600"/>
                  <a:pt x="20489" y="21600"/>
                </a:cubicBezTo>
                <a:lnTo>
                  <a:pt x="1111" y="21600"/>
                </a:lnTo>
                <a:cubicBezTo>
                  <a:pt x="497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98" name="Fish life Cycle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17622244" cy="1784450"/>
          </a:xfrm>
          <a:prstGeom prst="rect">
            <a:avLst/>
          </a:prstGeom>
        </p:spPr>
        <p:txBody>
          <a:bodyPr/>
          <a:lstStyle/>
          <a:p>
            <a: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Fish Life Cycle</a:t>
            </a:r>
          </a:p>
        </p:txBody>
      </p:sp>
      <p:pic>
        <p:nvPicPr>
          <p:cNvPr id="199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02" name="ACTIVITY 3: Saltmarsh Nurserie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3: Saltmarsh Nurseries  </a:t>
            </a:r>
          </a:p>
        </p:txBody>
      </p:sp>
      <p:sp>
        <p:nvSpPr>
          <p:cNvPr id="203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sp>
        <p:nvSpPr>
          <p:cNvPr id="204" name="Callout"/>
          <p:cNvSpPr/>
          <p:nvPr/>
        </p:nvSpPr>
        <p:spPr>
          <a:xfrm rot="16200000">
            <a:off x="3828560" y="3588556"/>
            <a:ext cx="4160892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497" y="0"/>
                  <a:pt x="1111" y="0"/>
                </a:cubicBezTo>
                <a:lnTo>
                  <a:pt x="20489" y="0"/>
                </a:lnTo>
                <a:cubicBezTo>
                  <a:pt x="21103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1103" y="21600"/>
                  <a:pt x="20489" y="21600"/>
                </a:cubicBezTo>
                <a:lnTo>
                  <a:pt x="1111" y="21600"/>
                </a:lnTo>
                <a:cubicBezTo>
                  <a:pt x="497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05" name="STEP 1"/>
          <p:cNvSpPr txBox="1"/>
          <p:nvPr/>
        </p:nvSpPr>
        <p:spPr>
          <a:xfrm>
            <a:off x="3532882" y="4244302"/>
            <a:ext cx="3281860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STEP 1</a:t>
            </a:r>
          </a:p>
        </p:txBody>
      </p:sp>
      <p:sp>
        <p:nvSpPr>
          <p:cNvPr id="206" name="Cut out the fish, life cycle stages and descriptions on the worksheet."/>
          <p:cNvSpPr txBox="1"/>
          <p:nvPr/>
        </p:nvSpPr>
        <p:spPr>
          <a:xfrm>
            <a:off x="3533278" y="5046107"/>
            <a:ext cx="4620553" cy="2347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Cut out the fish, life cycle stages and descriptions on the worksheet.</a:t>
            </a:r>
          </a:p>
        </p:txBody>
      </p:sp>
      <p:sp>
        <p:nvSpPr>
          <p:cNvPr id="207" name="STEP 2"/>
          <p:cNvSpPr txBox="1"/>
          <p:nvPr/>
        </p:nvSpPr>
        <p:spPr>
          <a:xfrm>
            <a:off x="8752582" y="4244302"/>
            <a:ext cx="3281860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STEP 2</a:t>
            </a:r>
          </a:p>
        </p:txBody>
      </p:sp>
      <p:sp>
        <p:nvSpPr>
          <p:cNvPr id="208" name="Put the stages in the correct order, discussing changes in size, location, diet, or threats over time."/>
          <p:cNvSpPr txBox="1"/>
          <p:nvPr/>
        </p:nvSpPr>
        <p:spPr>
          <a:xfrm>
            <a:off x="8752978" y="5046107"/>
            <a:ext cx="4377202" cy="3219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Put the stages in the correct order, discussing changes in size, location, diet, or threats over time.</a:t>
            </a:r>
          </a:p>
        </p:txBody>
      </p:sp>
      <p:sp>
        <p:nvSpPr>
          <p:cNvPr id="209" name="Callout"/>
          <p:cNvSpPr/>
          <p:nvPr/>
        </p:nvSpPr>
        <p:spPr>
          <a:xfrm rot="16200000">
            <a:off x="9512799" y="7416616"/>
            <a:ext cx="3155611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656" y="0"/>
                  <a:pt x="1465" y="0"/>
                </a:cubicBezTo>
                <a:lnTo>
                  <a:pt x="20135" y="0"/>
                </a:lnTo>
                <a:cubicBezTo>
                  <a:pt x="20944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0944" y="21600"/>
                  <a:pt x="20135" y="21600"/>
                </a:cubicBezTo>
                <a:lnTo>
                  <a:pt x="1465" y="21600"/>
                </a:lnTo>
                <a:cubicBezTo>
                  <a:pt x="656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10" name="Callout"/>
          <p:cNvSpPr/>
          <p:nvPr/>
        </p:nvSpPr>
        <p:spPr>
          <a:xfrm rot="16200000">
            <a:off x="4331199" y="7416616"/>
            <a:ext cx="3155611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656" y="0"/>
                  <a:pt x="1465" y="0"/>
                </a:cubicBezTo>
                <a:lnTo>
                  <a:pt x="20135" y="0"/>
                </a:lnTo>
                <a:cubicBezTo>
                  <a:pt x="20944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0944" y="21600"/>
                  <a:pt x="20135" y="21600"/>
                </a:cubicBezTo>
                <a:lnTo>
                  <a:pt x="1465" y="21600"/>
                </a:lnTo>
                <a:cubicBezTo>
                  <a:pt x="656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11" name="STEP 3"/>
          <p:cNvSpPr txBox="1"/>
          <p:nvPr/>
        </p:nvSpPr>
        <p:spPr>
          <a:xfrm>
            <a:off x="3532882" y="8575002"/>
            <a:ext cx="3281860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STEP 3</a:t>
            </a:r>
          </a:p>
        </p:txBody>
      </p:sp>
      <p:sp>
        <p:nvSpPr>
          <p:cNvPr id="212" name="Glue the life cycle descriptions onto the fish template."/>
          <p:cNvSpPr txBox="1"/>
          <p:nvPr/>
        </p:nvSpPr>
        <p:spPr>
          <a:xfrm>
            <a:off x="3533278" y="9376806"/>
            <a:ext cx="4620553" cy="17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Glue the life cycle descriptions onto the fish template.</a:t>
            </a:r>
          </a:p>
        </p:txBody>
      </p:sp>
      <p:sp>
        <p:nvSpPr>
          <p:cNvPr id="213" name="STEP 4"/>
          <p:cNvSpPr txBox="1"/>
          <p:nvPr/>
        </p:nvSpPr>
        <p:spPr>
          <a:xfrm>
            <a:off x="8752582" y="8575002"/>
            <a:ext cx="3281860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STEP 4</a:t>
            </a:r>
          </a:p>
        </p:txBody>
      </p:sp>
      <p:sp>
        <p:nvSpPr>
          <p:cNvPr id="214" name="Fold along the lines to create your fish life cycle foldout."/>
          <p:cNvSpPr txBox="1"/>
          <p:nvPr/>
        </p:nvSpPr>
        <p:spPr>
          <a:xfrm>
            <a:off x="8752978" y="9376806"/>
            <a:ext cx="4377202" cy="2032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Fold along the lines to create your fish life cycle foldout. </a:t>
            </a:r>
          </a:p>
        </p:txBody>
      </p:sp>
      <p:pic>
        <p:nvPicPr>
          <p:cNvPr id="215" name="Illustration of fish game" descr="Illustration of fish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979" y="579056"/>
            <a:ext cx="10212582" cy="12490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20" name="ACTIVITY 3: Saltmarsh Nurserie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3: Saltmarsh Nurseries  </a:t>
            </a:r>
          </a:p>
        </p:txBody>
      </p:sp>
      <p:sp>
        <p:nvSpPr>
          <p:cNvPr id="221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2/3</a:t>
            </a:r>
          </a:p>
        </p:txBody>
      </p:sp>
      <p:sp>
        <p:nvSpPr>
          <p:cNvPr id="222" name="Rounded Rectangle"/>
          <p:cNvSpPr/>
          <p:nvPr/>
        </p:nvSpPr>
        <p:spPr>
          <a:xfrm>
            <a:off x="3098800" y="3148814"/>
            <a:ext cx="14236403" cy="8724404"/>
          </a:xfrm>
          <a:prstGeom prst="roundRect">
            <a:avLst>
              <a:gd name="adj" fmla="val 15000"/>
            </a:avLst>
          </a:prstGeom>
          <a:solidFill>
            <a:srgbClr val="E8CB3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23" name="Additional Task"/>
          <p:cNvSpPr txBox="1"/>
          <p:nvPr/>
        </p:nvSpPr>
        <p:spPr>
          <a:xfrm>
            <a:off x="3696244" y="3493451"/>
            <a:ext cx="4142881" cy="1245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b="1" spc="-100">
                <a:solidFill>
                  <a:srgbClr val="000000"/>
                </a:solidFill>
                <a:latin typeface="Uberhand Pro"/>
                <a:ea typeface="Uberhand Pro"/>
                <a:cs typeface="Uberhand Pro"/>
                <a:sym typeface="Uberhand Pro"/>
              </a:defRPr>
            </a:lvl1pPr>
          </a:lstStyle>
          <a:p>
            <a:r>
              <a:t>Additional Task</a:t>
            </a:r>
          </a:p>
        </p:txBody>
      </p:sp>
      <p:sp>
        <p:nvSpPr>
          <p:cNvPr id="224" name="Design your own"/>
          <p:cNvSpPr txBox="1">
            <a:spLocks noGrp="1"/>
          </p:cNvSpPr>
          <p:nvPr>
            <p:ph type="title"/>
          </p:nvPr>
        </p:nvSpPr>
        <p:spPr>
          <a:xfrm>
            <a:off x="3598564" y="4349203"/>
            <a:ext cx="13108089" cy="178445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000000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Design your own</a:t>
            </a:r>
          </a:p>
        </p:txBody>
      </p:sp>
      <p:sp>
        <p:nvSpPr>
          <p:cNvPr id="225" name="Design a perfect salt marsh nursery for young fish"/>
          <p:cNvSpPr txBox="1"/>
          <p:nvPr/>
        </p:nvSpPr>
        <p:spPr>
          <a:xfrm>
            <a:off x="3598564" y="5903318"/>
            <a:ext cx="12807654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Design a perfect saltmarsh nursery for young fish</a:t>
            </a:r>
          </a:p>
        </p:txBody>
      </p:sp>
      <p:sp>
        <p:nvSpPr>
          <p:cNvPr id="226" name="Draw and label your fish’s habitat or make a simple 3D model.…"/>
          <p:cNvSpPr txBox="1"/>
          <p:nvPr/>
        </p:nvSpPr>
        <p:spPr>
          <a:xfrm>
            <a:off x="3598564" y="7000180"/>
            <a:ext cx="13108089" cy="4035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Draw and label your fish’s habitat or make a simple 3D model. 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Try to show things like where the fish finds food, places it can hide, shallow water, and how the habitat keeps it safe. 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Share your design with the class and explain how each part helps the fish survive. </a:t>
            </a:r>
          </a:p>
        </p:txBody>
      </p:sp>
      <p:pic>
        <p:nvPicPr>
          <p:cNvPr id="227" name="Illustration of a brown haired girl" descr="Illustration of a brown haired gir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2829" y="6135140"/>
            <a:ext cx="2819402" cy="5765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en Llyn a’r Sarnau Logo " descr="Pen Llyn a’r Sarnau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132" y="9809277"/>
            <a:ext cx="2459783" cy="2459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WWF logo" descr="WWF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3263" y="9983058"/>
            <a:ext cx="2146302" cy="2146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SKY Logo" descr="SKY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27" y="10091008"/>
            <a:ext cx="3644902" cy="223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North Wales Wildlife Trust Logo" descr="North Wales Wildlife Trust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987" y="10105718"/>
            <a:ext cx="6515102" cy="1866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A large button containing the document name Tir a Mor and a hyperlink to the website. www.tiramor.cymru " descr="A large button containing the document name Tir a Mor and a hyperlink to the website. www.tiramor.cymru 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d620fc-e0a4-45c7-a357-20ec84c645d1" xsi:nil="true"/>
    <lcf76f155ced4ddcb4097134ff3c332f xmlns="1d6637b2-67ef-45eb-b043-82e84ec90b64">
      <Terms xmlns="http://schemas.microsoft.com/office/infopath/2007/PartnerControls"/>
    </lcf76f155ced4ddcb4097134ff3c332f>
    <_dlc_DocId xmlns="bbd620fc-e0a4-45c7-a357-20ec84c645d1">PNRVYVU2CSKX-2112989736-15657</_dlc_DocId>
    <_dlc_DocIdUrl xmlns="bbd620fc-e0a4-45c7-a357-20ec84c645d1">
      <Url>https://cyngorgwynedd.sharepoint.com/sites/ACAPenLlynSarnau/_layouts/15/DocIdRedir.aspx?ID=PNRVYVU2CSKX-2112989736-15657</Url>
      <Description>PNRVYVU2CSKX-2112989736-15657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1C1D7FB522FF8D45B87CFF221AD7A5EF" ma:contentTypeVersion="22" ma:contentTypeDescription="Creu dogfen newydd." ma:contentTypeScope="" ma:versionID="57e0c755c9341fdd39708ace8dbeae8d">
  <xsd:schema xmlns:xsd="http://www.w3.org/2001/XMLSchema" xmlns:xs="http://www.w3.org/2001/XMLSchema" xmlns:p="http://schemas.microsoft.com/office/2006/metadata/properties" xmlns:ns2="bbd620fc-e0a4-45c7-a357-20ec84c645d1" xmlns:ns3="1d6637b2-67ef-45eb-b043-82e84ec90b64" targetNamespace="http://schemas.microsoft.com/office/2006/metadata/properties" ma:root="true" ma:fieldsID="4792fbf5375faae4cb8f11d0ec449f0c" ns2:_="" ns3:_="">
    <xsd:import namespace="bbd620fc-e0a4-45c7-a357-20ec84c645d1"/>
    <xsd:import namespace="1d6637b2-67ef-45eb-b043-82e84ec90b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620fc-e0a4-45c7-a357-20ec84c645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Gwerth ID Dogfen" ma:description="Gwerth ID y ddogfen sydd wedi'i neilltuo i'r eitem hon." ma:indexed="true" ma:internalName="_dlc_DocId" ma:readOnly="true">
      <xsd:simpleType>
        <xsd:restriction base="dms:Text"/>
      </xsd:simpleType>
    </xsd:element>
    <xsd:element name="_dlc_DocIdUrl" ma:index="9" nillable="true" ma:displayName="ID Dogfen" ma:description="Dolen barhaus i'r ddogfen hon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Rhannwyd â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Wedi Rhannu Gyda Manyl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5bd6552-80fc-45a4-9c1a-2a6debd8bc05}" ma:internalName="TaxCatchAll" ma:showField="CatchAllData" ma:web="bbd620fc-e0a4-45c7-a357-20ec84c64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637b2-67ef-45eb-b043-82e84ec90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Tagiau Delwedd" ma:readOnly="false" ma:fieldId="{5cf76f15-5ced-4ddc-b409-7134ff3c332f}" ma:taxonomyMulti="true" ma:sspId="b65e5a6c-01e6-40a4-a681-398cda8c02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9BC45C2-23EB-4F26-A503-3314D14B9179}">
  <ds:schemaRefs>
    <ds:schemaRef ds:uri="http://schemas.microsoft.com/office/2006/metadata/properties"/>
    <ds:schemaRef ds:uri="http://schemas.microsoft.com/office/infopath/2007/PartnerControls"/>
    <ds:schemaRef ds:uri="e68d87e9-b0af-4863-8c19-2e25130275eb"/>
    <ds:schemaRef ds:uri="10523aff-5ecb-4900-8b60-61147cee1312"/>
  </ds:schemaRefs>
</ds:datastoreItem>
</file>

<file path=customXml/itemProps2.xml><?xml version="1.0" encoding="utf-8"?>
<ds:datastoreItem xmlns:ds="http://schemas.openxmlformats.org/officeDocument/2006/customXml" ds:itemID="{712FBBD0-C3CA-49E0-881D-90F5A9DF5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D4CBAA-AD5D-42AD-8750-858B38275F5A}"/>
</file>

<file path=customXml/itemProps4.xml><?xml version="1.0" encoding="utf-8"?>
<ds:datastoreItem xmlns:ds="http://schemas.openxmlformats.org/officeDocument/2006/customXml" ds:itemID="{11452832-A246-440E-B521-D4F38B21225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Custom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Abadi</vt:lpstr>
      <vt:lpstr>Avenir Black</vt:lpstr>
      <vt:lpstr>Avenir Book</vt:lpstr>
      <vt:lpstr>Avenir Heavy</vt:lpstr>
      <vt:lpstr>21_BasicWhite</vt:lpstr>
      <vt:lpstr>PowerPoint Presentation</vt:lpstr>
      <vt:lpstr>Saltmarshes</vt:lpstr>
      <vt:lpstr>Saltmarsh Nurseries</vt:lpstr>
      <vt:lpstr>Would a saltmarsh make a good nursery for young fish?  </vt:lpstr>
      <vt:lpstr>Imagine</vt:lpstr>
      <vt:lpstr>Fish Life Cycle</vt:lpstr>
      <vt:lpstr>Design your own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Heledd Morgan</cp:lastModifiedBy>
  <cp:revision>1</cp:revision>
  <dcterms:modified xsi:type="dcterms:W3CDTF">2025-12-19T08:54:21Z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0x0101001C1D7FB522FF8D45B87CFF221AD7A5EF</vt:lpwstr>
  </property>
  <property fmtid="{D5CDD505-2E9C-101B-9397-08002B2CF9AE}" pid="3" name="_dlc_DocIdItemGuid">
    <vt:lpwstr>24f421a5-6bf9-4bbb-bdd9-6fa5f27e8478</vt:lpwstr>
  </property>
  <property fmtid="{D5CDD505-2E9C-101B-9397-08002B2CF9AE}" pid="4" name="MediaServiceImageTags">
    <vt:lpwstr/>
  </property>
</Properties>
</file>