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24384000" cy="13716000"/>
  <p:notesSz cx="6858000" cy="9144000"/>
  <p:embeddedFontLst>
    <p:embeddedFont>
      <p:font typeface="Abadi" panose="020B0604020104020204" pitchFamily="34" charset="0"/>
      <p:regular r:id="rId17"/>
      <p:bold r:id="rId18"/>
    </p:embeddedFont>
    <p:embeddedFont>
      <p:font typeface="Avenir Black" panose="020B0803020203020204" pitchFamily="34" charset="-78"/>
      <p:bold r:id="rId19"/>
    </p:embeddedFont>
    <p:embeddedFont>
      <p:font typeface="Avenir Book" panose="020B0503020203020204" pitchFamily="34" charset="-78"/>
      <p:regular r:id="rId20"/>
    </p:embeddedFont>
    <p:embeddedFont>
      <p:font typeface="Avenir Heavy" panose="020B0703020203020204" pitchFamily="34" charset="-78"/>
      <p:bold r:id="rId2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Avenir Heavy"/>
        <a:ea typeface="Avenir Heavy"/>
        <a:cs typeface="Avenir Heavy"/>
        <a:sym typeface="Avenir Heavy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Abadi" panose="020B0604020104020204" pitchFamily="34" charset="0"/>
        <a:ea typeface="+mj-ea"/>
        <a:cs typeface="+mj-cs"/>
        <a:sym typeface="Helvetica Neue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30000" spc="-600">
                <a:solidFill>
                  <a:srgbClr val="2B3F45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5pPr>
          </a:lstStyle>
          <a:p>
            <a:r>
              <a:rPr dirty="0"/>
              <a:t>Statement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100%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586104">
              <a:lnSpc>
                <a:spcPct val="100000"/>
              </a:lnSpc>
              <a:spcBef>
                <a:spcPts val="0"/>
              </a:spcBef>
              <a:buSzTx/>
              <a:buNone/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  <a:lvl2pPr marL="10033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2pPr>
            <a:lvl3pPr marL="16129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3pPr>
            <a:lvl4pPr marL="22225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4pPr>
            <a:lvl5pPr marL="2832100" indent="-393700" defTabSz="586104">
              <a:lnSpc>
                <a:spcPct val="100000"/>
              </a:lnSpc>
              <a:spcBef>
                <a:spcPts val="0"/>
              </a:spcBef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</a:lstStyle>
          <a:p>
            <a:r>
              <a:rPr dirty="0"/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30000" spc="-600">
                <a:solidFill>
                  <a:srgbClr val="2B3F45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561340">
              <a:lnSpc>
                <a:spcPct val="100000"/>
              </a:lnSpc>
              <a:spcBef>
                <a:spcPts val="0"/>
              </a:spcBef>
              <a:buSzTx/>
              <a:buNone/>
              <a:defRPr sz="5848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86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80242"/>
            <a:ext cx="352661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solidFill>
                  <a:srgbClr val="000000"/>
                </a:solidFill>
                <a:latin typeface="Abadi" panose="020B0604020104020204" pitchFamily="34" charset="0"/>
                <a:ea typeface="Abadi" panose="020B0604020104020204" pitchFamily="34" charset="0"/>
                <a:cs typeface="Abadi" panose="020B0604020104020204" pitchFamily="34" charset="0"/>
                <a:sym typeface="Helvetica Neue Medium"/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80242"/>
            <a:ext cx="352661" cy="3795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70534">
              <a:lnSpc>
                <a:spcPct val="100000"/>
              </a:lnSpc>
              <a:spcBef>
                <a:spcPts val="0"/>
              </a:spcBef>
              <a:buSzTx/>
              <a:buNone/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  <a:lvl2pPr marL="12319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2pPr>
            <a:lvl3pPr marL="18415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3pPr>
            <a:lvl4pPr marL="24511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4pPr>
            <a:lvl5pPr marL="3060700" indent="-622300" defTabSz="470534">
              <a:lnSpc>
                <a:spcPct val="100000"/>
              </a:lnSpc>
              <a:spcBef>
                <a:spcPts val="0"/>
              </a:spcBef>
              <a:defRPr sz="490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421" y="13076008"/>
            <a:ext cx="352661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Abadi" panose="020B0604020104020204" pitchFamily="34" charset="0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2B9DA3"/>
          </a:solidFill>
          <a:uFillTx/>
          <a:latin typeface="Avenir Heavy"/>
          <a:ea typeface="Avenir Heavy"/>
          <a:cs typeface="Avenir Heavy"/>
          <a:sym typeface="Avenir Heavy"/>
        </a:defRPr>
      </a:lvl9pPr>
    </p:titleStyle>
    <p:bodyStyle>
      <a:lvl1pPr marL="6604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2700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8796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892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988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7084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3180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9276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537200" marR="0" indent="-6604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5200" b="0" i="0" u="none" strike="noStrike" cap="none" spc="0" baseline="0">
          <a:solidFill>
            <a:srgbClr val="248B91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ramor.cym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iramor.cymru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ain brand Illustration including a boat on a lake, with otters and seals swimming. Green trees with flowers, sheep grazing and a white cottage with a seagull flying at the top" descr="Main brand Illustration including a boat on a lake, with otters and seals swimming. Green trees with flowers, sheep grazing and a white cottage with a seagull flying at the t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A large button containing the document name Tir a Mor and a hyperlink to the website. www.tiramor.cymru " descr="A large button containing the document name Tir a Mor and a hyperlink to the website. www.tiramor.cymru 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0" y="4147839"/>
            <a:ext cx="12763500" cy="3987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flect and Share"/>
          <p:cNvSpPr txBox="1">
            <a:spLocks noGrp="1"/>
          </p:cNvSpPr>
          <p:nvPr>
            <p:ph type="title"/>
          </p:nvPr>
        </p:nvSpPr>
        <p:spPr>
          <a:xfrm>
            <a:off x="3359150" y="2044700"/>
            <a:ext cx="14240471" cy="170045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Reflect and Share</a:t>
            </a:r>
          </a:p>
        </p:txBody>
      </p:sp>
      <p:pic>
        <p:nvPicPr>
          <p:cNvPr id="267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Tir a Mor Logo" descr="Tir a Mo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270" name="ACTIVITY 2: Saltmarsh Connection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ACTIVITY 2: Saltmarsh Connections  </a:t>
            </a:r>
          </a:p>
        </p:txBody>
      </p:sp>
      <p:sp>
        <p:nvSpPr>
          <p:cNvPr id="271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3</a:t>
            </a:r>
          </a:p>
        </p:txBody>
      </p:sp>
      <p:sp>
        <p:nvSpPr>
          <p:cNvPr id="272" name="Callout"/>
          <p:cNvSpPr/>
          <p:nvPr/>
        </p:nvSpPr>
        <p:spPr>
          <a:xfrm rot="16200000">
            <a:off x="5009660" y="2616344"/>
            <a:ext cx="2764950" cy="6219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857"/>
                </a:moveTo>
                <a:lnTo>
                  <a:pt x="0" y="743"/>
                </a:lnTo>
                <a:cubicBezTo>
                  <a:pt x="0" y="333"/>
                  <a:pt x="748" y="0"/>
                  <a:pt x="1672" y="0"/>
                </a:cubicBezTo>
                <a:lnTo>
                  <a:pt x="19928" y="0"/>
                </a:lnTo>
                <a:cubicBezTo>
                  <a:pt x="20852" y="0"/>
                  <a:pt x="21600" y="333"/>
                  <a:pt x="21600" y="743"/>
                </a:cubicBezTo>
                <a:lnTo>
                  <a:pt x="21600" y="20857"/>
                </a:lnTo>
                <a:cubicBezTo>
                  <a:pt x="21600" y="21267"/>
                  <a:pt x="20852" y="21600"/>
                  <a:pt x="19928" y="21600"/>
                </a:cubicBezTo>
                <a:lnTo>
                  <a:pt x="1672" y="21600"/>
                </a:lnTo>
                <a:cubicBezTo>
                  <a:pt x="748" y="21600"/>
                  <a:pt x="0" y="21267"/>
                  <a:pt x="0" y="2085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73" name="Callout"/>
          <p:cNvSpPr/>
          <p:nvPr/>
        </p:nvSpPr>
        <p:spPr>
          <a:xfrm rot="16200000">
            <a:off x="11490893" y="2616344"/>
            <a:ext cx="2764950" cy="6219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857"/>
                </a:moveTo>
                <a:lnTo>
                  <a:pt x="0" y="743"/>
                </a:lnTo>
                <a:cubicBezTo>
                  <a:pt x="0" y="333"/>
                  <a:pt x="748" y="0"/>
                  <a:pt x="1672" y="0"/>
                </a:cubicBezTo>
                <a:lnTo>
                  <a:pt x="19928" y="0"/>
                </a:lnTo>
                <a:cubicBezTo>
                  <a:pt x="20852" y="0"/>
                  <a:pt x="21600" y="333"/>
                  <a:pt x="21600" y="743"/>
                </a:cubicBezTo>
                <a:lnTo>
                  <a:pt x="21600" y="20857"/>
                </a:lnTo>
                <a:cubicBezTo>
                  <a:pt x="21600" y="21267"/>
                  <a:pt x="20852" y="21600"/>
                  <a:pt x="19928" y="21600"/>
                </a:cubicBezTo>
                <a:lnTo>
                  <a:pt x="1672" y="21600"/>
                </a:lnTo>
                <a:cubicBezTo>
                  <a:pt x="748" y="21600"/>
                  <a:pt x="0" y="21267"/>
                  <a:pt x="0" y="2085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74" name="Callout"/>
          <p:cNvSpPr/>
          <p:nvPr/>
        </p:nvSpPr>
        <p:spPr>
          <a:xfrm rot="16200000">
            <a:off x="17972126" y="2590944"/>
            <a:ext cx="2764950" cy="6219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857"/>
                </a:moveTo>
                <a:lnTo>
                  <a:pt x="0" y="743"/>
                </a:lnTo>
                <a:cubicBezTo>
                  <a:pt x="0" y="333"/>
                  <a:pt x="748" y="0"/>
                  <a:pt x="1672" y="0"/>
                </a:cubicBezTo>
                <a:lnTo>
                  <a:pt x="19928" y="0"/>
                </a:lnTo>
                <a:cubicBezTo>
                  <a:pt x="20852" y="0"/>
                  <a:pt x="21600" y="333"/>
                  <a:pt x="21600" y="743"/>
                </a:cubicBezTo>
                <a:lnTo>
                  <a:pt x="21600" y="20857"/>
                </a:lnTo>
                <a:cubicBezTo>
                  <a:pt x="21600" y="21267"/>
                  <a:pt x="20852" y="21600"/>
                  <a:pt x="19928" y="21600"/>
                </a:cubicBezTo>
                <a:lnTo>
                  <a:pt x="1672" y="21600"/>
                </a:lnTo>
                <a:cubicBezTo>
                  <a:pt x="748" y="21600"/>
                  <a:pt x="0" y="21267"/>
                  <a:pt x="0" y="2085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75" name="What was the most interesting or surprising connections you made?"/>
          <p:cNvSpPr txBox="1"/>
          <p:nvPr/>
        </p:nvSpPr>
        <p:spPr>
          <a:xfrm>
            <a:off x="3812116" y="4823195"/>
            <a:ext cx="5152762" cy="2107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What was the most interesting or surprising connections you made?</a:t>
            </a:r>
          </a:p>
        </p:txBody>
      </p:sp>
      <p:sp>
        <p:nvSpPr>
          <p:cNvPr id="276" name="Did any connections surprise you?"/>
          <p:cNvSpPr txBox="1"/>
          <p:nvPr/>
        </p:nvSpPr>
        <p:spPr>
          <a:xfrm>
            <a:off x="10050692" y="4820284"/>
            <a:ext cx="5545073" cy="1726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Did any connections surprise you? </a:t>
            </a:r>
          </a:p>
        </p:txBody>
      </p:sp>
      <p:sp>
        <p:nvSpPr>
          <p:cNvPr id="277" name="Callout"/>
          <p:cNvSpPr/>
          <p:nvPr/>
        </p:nvSpPr>
        <p:spPr>
          <a:xfrm rot="16200000">
            <a:off x="5009660" y="5651644"/>
            <a:ext cx="2764950" cy="621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857"/>
                </a:moveTo>
                <a:lnTo>
                  <a:pt x="0" y="743"/>
                </a:lnTo>
                <a:cubicBezTo>
                  <a:pt x="0" y="333"/>
                  <a:pt x="748" y="0"/>
                  <a:pt x="1672" y="0"/>
                </a:cubicBezTo>
                <a:lnTo>
                  <a:pt x="19928" y="0"/>
                </a:lnTo>
                <a:cubicBezTo>
                  <a:pt x="20852" y="0"/>
                  <a:pt x="21600" y="333"/>
                  <a:pt x="21600" y="743"/>
                </a:cubicBezTo>
                <a:lnTo>
                  <a:pt x="21600" y="20857"/>
                </a:lnTo>
                <a:cubicBezTo>
                  <a:pt x="21600" y="21267"/>
                  <a:pt x="20852" y="21600"/>
                  <a:pt x="19928" y="21600"/>
                </a:cubicBezTo>
                <a:lnTo>
                  <a:pt x="1672" y="21600"/>
                </a:lnTo>
                <a:cubicBezTo>
                  <a:pt x="748" y="21600"/>
                  <a:pt x="0" y="21267"/>
                  <a:pt x="0" y="2085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78" name="Callout"/>
          <p:cNvSpPr/>
          <p:nvPr/>
        </p:nvSpPr>
        <p:spPr>
          <a:xfrm rot="16200000">
            <a:off x="11490893" y="5651644"/>
            <a:ext cx="2764950" cy="621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857"/>
                </a:moveTo>
                <a:lnTo>
                  <a:pt x="0" y="743"/>
                </a:lnTo>
                <a:cubicBezTo>
                  <a:pt x="0" y="333"/>
                  <a:pt x="748" y="0"/>
                  <a:pt x="1672" y="0"/>
                </a:cubicBezTo>
                <a:lnTo>
                  <a:pt x="19928" y="0"/>
                </a:lnTo>
                <a:cubicBezTo>
                  <a:pt x="20852" y="0"/>
                  <a:pt x="21600" y="333"/>
                  <a:pt x="21600" y="743"/>
                </a:cubicBezTo>
                <a:lnTo>
                  <a:pt x="21600" y="20857"/>
                </a:lnTo>
                <a:cubicBezTo>
                  <a:pt x="21600" y="21267"/>
                  <a:pt x="20852" y="21600"/>
                  <a:pt x="19928" y="21600"/>
                </a:cubicBezTo>
                <a:lnTo>
                  <a:pt x="1672" y="21600"/>
                </a:lnTo>
                <a:cubicBezTo>
                  <a:pt x="748" y="21600"/>
                  <a:pt x="0" y="21267"/>
                  <a:pt x="0" y="2085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79" name="Callout"/>
          <p:cNvSpPr/>
          <p:nvPr/>
        </p:nvSpPr>
        <p:spPr>
          <a:xfrm rot="16200000">
            <a:off x="17972126" y="5626244"/>
            <a:ext cx="2764950" cy="621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857"/>
                </a:moveTo>
                <a:lnTo>
                  <a:pt x="0" y="743"/>
                </a:lnTo>
                <a:cubicBezTo>
                  <a:pt x="0" y="333"/>
                  <a:pt x="748" y="0"/>
                  <a:pt x="1672" y="0"/>
                </a:cubicBezTo>
                <a:lnTo>
                  <a:pt x="19928" y="0"/>
                </a:lnTo>
                <a:cubicBezTo>
                  <a:pt x="20852" y="0"/>
                  <a:pt x="21600" y="333"/>
                  <a:pt x="21600" y="743"/>
                </a:cubicBezTo>
                <a:lnTo>
                  <a:pt x="21600" y="20857"/>
                </a:lnTo>
                <a:cubicBezTo>
                  <a:pt x="21600" y="21267"/>
                  <a:pt x="20852" y="21600"/>
                  <a:pt x="19928" y="21600"/>
                </a:cubicBezTo>
                <a:lnTo>
                  <a:pt x="1672" y="21600"/>
                </a:lnTo>
                <a:cubicBezTo>
                  <a:pt x="748" y="21600"/>
                  <a:pt x="0" y="21267"/>
                  <a:pt x="0" y="2085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80" name="How many cards did you place down?"/>
          <p:cNvSpPr txBox="1"/>
          <p:nvPr/>
        </p:nvSpPr>
        <p:spPr>
          <a:xfrm>
            <a:off x="3696808" y="8049921"/>
            <a:ext cx="5381626" cy="1342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How many cards did you place down?</a:t>
            </a:r>
          </a:p>
        </p:txBody>
      </p:sp>
      <p:sp>
        <p:nvSpPr>
          <p:cNvPr id="281" name="How many points did your team score?"/>
          <p:cNvSpPr txBox="1"/>
          <p:nvPr/>
        </p:nvSpPr>
        <p:spPr>
          <a:xfrm>
            <a:off x="10132415" y="8062838"/>
            <a:ext cx="5381627" cy="4035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How many points did your team score?</a:t>
            </a:r>
          </a:p>
        </p:txBody>
      </p:sp>
      <p:sp>
        <p:nvSpPr>
          <p:cNvPr id="282" name="What did this activity help you to understand about saltmarshes?"/>
          <p:cNvSpPr txBox="1"/>
          <p:nvPr/>
        </p:nvSpPr>
        <p:spPr>
          <a:xfrm>
            <a:off x="16663789" y="4743424"/>
            <a:ext cx="5381626" cy="1880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What did this activity help you to understand about saltmarshes? </a:t>
            </a:r>
          </a:p>
        </p:txBody>
      </p:sp>
      <p:sp>
        <p:nvSpPr>
          <p:cNvPr id="283" name="How would you improve your score next time?"/>
          <p:cNvSpPr txBox="1"/>
          <p:nvPr/>
        </p:nvSpPr>
        <p:spPr>
          <a:xfrm>
            <a:off x="16568024" y="8014069"/>
            <a:ext cx="5381627" cy="4558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How would you improve your score next time?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en Llyn a’r Sarnau Logo " descr="Pen Llyn a’r Sarnau Logo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132" y="9809277"/>
            <a:ext cx="2459783" cy="2459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WWF logo" descr="WWF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3263" y="9983058"/>
            <a:ext cx="2146302" cy="2146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SKY Logo" descr="SKY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8827" y="10091008"/>
            <a:ext cx="3644902" cy="2235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North Wales Wildlife Trust Logo" descr="North Wales Wildlife Trust 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987" y="10105718"/>
            <a:ext cx="6515102" cy="1866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A large button containing the document name Tir a Mor and a hyperlink to the website. www.tiramor.cymru " descr="A large button containing the document name Tir a Mor and a hyperlink to the website. www.tiramor.cymru 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250" y="4147839"/>
            <a:ext cx="12763500" cy="3987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altmarshes"/>
          <p:cNvSpPr txBox="1">
            <a:spLocks noGrp="1"/>
          </p:cNvSpPr>
          <p:nvPr>
            <p:ph type="title"/>
          </p:nvPr>
        </p:nvSpPr>
        <p:spPr>
          <a:xfrm>
            <a:off x="5552578" y="2857500"/>
            <a:ext cx="15110323" cy="2766863"/>
          </a:xfrm>
          <a:prstGeom prst="rect">
            <a:avLst/>
          </a:prstGeom>
        </p:spPr>
        <p:txBody>
          <a:bodyPr/>
          <a:lstStyle>
            <a:lvl1pPr defTabSz="1243552">
              <a:defRPr sz="15300" spc="-400">
                <a:solidFill>
                  <a:srgbClr val="2B3F45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155" name="ACTIVITY 2: Saltmarsh Connections"/>
          <p:cNvSpPr txBox="1">
            <a:spLocks noGrp="1"/>
          </p:cNvSpPr>
          <p:nvPr>
            <p:ph type="body" sz="quarter" idx="1"/>
          </p:nvPr>
        </p:nvSpPr>
        <p:spPr>
          <a:xfrm>
            <a:off x="5552578" y="5065362"/>
            <a:ext cx="15110323" cy="934780"/>
          </a:xfrm>
          <a:prstGeom prst="rect">
            <a:avLst/>
          </a:prstGeom>
        </p:spPr>
        <p:txBody>
          <a:bodyPr/>
          <a:lstStyle>
            <a:lvl1pPr defTabSz="1414235">
              <a:lnSpc>
                <a:spcPct val="80000"/>
              </a:lnSpc>
              <a:defRPr spc="-100">
                <a:solidFill>
                  <a:srgbClr val="2B9DA3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ACTIVITY 2: Saltmarsh Connections</a:t>
            </a:r>
          </a:p>
        </p:txBody>
      </p:sp>
      <p:pic>
        <p:nvPicPr>
          <p:cNvPr id="156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3</a:t>
            </a:r>
          </a:p>
        </p:txBody>
      </p:sp>
      <p:pic>
        <p:nvPicPr>
          <p:cNvPr id="159" name="Tir a Mor - Education Pack / Pecan Addysg Logo" descr="Tir a Mor - Education Pack / Pecan Addysg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7465" y="445875"/>
            <a:ext cx="2768823" cy="2618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9D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altmarsh Connections"/>
          <p:cNvSpPr txBox="1">
            <a:spLocks noGrp="1"/>
          </p:cNvSpPr>
          <p:nvPr>
            <p:ph type="title"/>
          </p:nvPr>
        </p:nvSpPr>
        <p:spPr>
          <a:xfrm>
            <a:off x="5577978" y="1511300"/>
            <a:ext cx="18893832" cy="1876176"/>
          </a:xfrm>
          <a:prstGeom prst="rect">
            <a:avLst/>
          </a:prstGeom>
        </p:spPr>
        <p:txBody>
          <a:bodyPr/>
          <a:lstStyle>
            <a:lvl1pPr>
              <a:defRPr spc="-200">
                <a:solidFill>
                  <a:srgbClr val="FFFFFF"/>
                </a:solidFill>
              </a:defRPr>
            </a:lvl1pPr>
          </a:lstStyle>
          <a:p>
            <a:r>
              <a:t>Saltmarsh Connections</a:t>
            </a:r>
          </a:p>
        </p:txBody>
      </p:sp>
      <p:sp>
        <p:nvSpPr>
          <p:cNvPr id="162" name="ACTIVITY 2"/>
          <p:cNvSpPr txBox="1">
            <a:spLocks noGrp="1"/>
          </p:cNvSpPr>
          <p:nvPr>
            <p:ph type="body" sz="quarter" idx="1"/>
          </p:nvPr>
        </p:nvSpPr>
        <p:spPr>
          <a:xfrm>
            <a:off x="5730378" y="798161"/>
            <a:ext cx="15110323" cy="934780"/>
          </a:xfrm>
          <a:prstGeom prst="rect">
            <a:avLst/>
          </a:prstGeom>
        </p:spPr>
        <p:txBody>
          <a:bodyPr/>
          <a:lstStyle>
            <a:lvl1pPr defTabSz="1414235">
              <a:lnSpc>
                <a:spcPct val="80000"/>
              </a:lnSpc>
              <a:defRPr spc="-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ACTIVITY 2</a:t>
            </a:r>
          </a:p>
        </p:txBody>
      </p:sp>
      <p:pic>
        <p:nvPicPr>
          <p:cNvPr id="163" name="Tir a Mor Logo " descr="Tir a Mor Logo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allout"/>
          <p:cNvSpPr/>
          <p:nvPr/>
        </p:nvSpPr>
        <p:spPr>
          <a:xfrm rot="16200000">
            <a:off x="5860851" y="2603353"/>
            <a:ext cx="8596315" cy="9790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128"/>
                </a:moveTo>
                <a:lnTo>
                  <a:pt x="0" y="472"/>
                </a:lnTo>
                <a:cubicBezTo>
                  <a:pt x="0" y="211"/>
                  <a:pt x="241" y="0"/>
                  <a:pt x="538" y="0"/>
                </a:cubicBezTo>
                <a:lnTo>
                  <a:pt x="21062" y="0"/>
                </a:lnTo>
                <a:cubicBezTo>
                  <a:pt x="21359" y="0"/>
                  <a:pt x="21600" y="211"/>
                  <a:pt x="21600" y="472"/>
                </a:cubicBezTo>
                <a:lnTo>
                  <a:pt x="21600" y="21128"/>
                </a:lnTo>
                <a:cubicBezTo>
                  <a:pt x="21600" y="21389"/>
                  <a:pt x="21359" y="21600"/>
                  <a:pt x="21062" y="21600"/>
                </a:cubicBezTo>
                <a:lnTo>
                  <a:pt x="538" y="21600"/>
                </a:lnTo>
                <a:cubicBezTo>
                  <a:pt x="241" y="21600"/>
                  <a:pt x="0" y="21389"/>
                  <a:pt x="0" y="21128"/>
                </a:cubicBezTo>
                <a:close/>
              </a:path>
            </a:pathLst>
          </a:custGeom>
          <a:solidFill>
            <a:srgbClr val="CDE5EB">
              <a:alpha val="199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65" name="Callout"/>
          <p:cNvSpPr/>
          <p:nvPr/>
        </p:nvSpPr>
        <p:spPr>
          <a:xfrm rot="16200000">
            <a:off x="14955837" y="3921971"/>
            <a:ext cx="8596315" cy="7153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954"/>
                </a:moveTo>
                <a:lnTo>
                  <a:pt x="0" y="646"/>
                </a:lnTo>
                <a:cubicBezTo>
                  <a:pt x="0" y="289"/>
                  <a:pt x="241" y="0"/>
                  <a:pt x="538" y="0"/>
                </a:cubicBezTo>
                <a:lnTo>
                  <a:pt x="21062" y="0"/>
                </a:lnTo>
                <a:cubicBezTo>
                  <a:pt x="21359" y="0"/>
                  <a:pt x="21600" y="289"/>
                  <a:pt x="21600" y="646"/>
                </a:cubicBezTo>
                <a:lnTo>
                  <a:pt x="21600" y="20954"/>
                </a:lnTo>
                <a:cubicBezTo>
                  <a:pt x="21600" y="21311"/>
                  <a:pt x="21359" y="21600"/>
                  <a:pt x="21062" y="21600"/>
                </a:cubicBezTo>
                <a:lnTo>
                  <a:pt x="538" y="21600"/>
                </a:lnTo>
                <a:cubicBezTo>
                  <a:pt x="241" y="21600"/>
                  <a:pt x="0" y="21311"/>
                  <a:pt x="0" y="20954"/>
                </a:cubicBezTo>
                <a:close/>
              </a:path>
            </a:pathLst>
          </a:custGeom>
          <a:solidFill>
            <a:srgbClr val="CDE5EB">
              <a:alpha val="1998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166" name="SKILLS YOU WILL DEVELOP:…"/>
          <p:cNvSpPr txBox="1"/>
          <p:nvPr/>
        </p:nvSpPr>
        <p:spPr>
          <a:xfrm>
            <a:off x="15877677" y="3552502"/>
            <a:ext cx="7041855" cy="8207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defRPr sz="3800">
                <a:solidFill>
                  <a:srgbClr val="FFFFFF"/>
                </a:solidFill>
              </a:defRPr>
            </a:pPr>
            <a:r>
              <a:t>SKILLS YOU WILL DEVELOP:</a:t>
            </a:r>
          </a:p>
          <a:p>
            <a:pPr algn="l" defTabSz="825500">
              <a:defRPr sz="3800">
                <a:solidFill>
                  <a:srgbClr val="FFFFFF"/>
                </a:solidFill>
              </a:defRPr>
            </a:pPr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Critical thinking</a:t>
            </a:r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Communicating your ideas</a:t>
            </a:r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Working with others</a:t>
            </a:r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Discussing opinions</a:t>
            </a:r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endParaRPr/>
          </a:p>
          <a:p>
            <a:pPr marL="482600" indent="-482600" algn="l" defTabSz="825500">
              <a:buSzPct val="123000"/>
              <a:buChar char="•"/>
              <a:defRPr sz="3800">
                <a:solidFill>
                  <a:srgbClr val="FFFFFF"/>
                </a:solidFill>
              </a:defRPr>
            </a:pPr>
            <a:r>
              <a:t>Reasoning</a:t>
            </a:r>
          </a:p>
        </p:txBody>
      </p:sp>
      <p:sp>
        <p:nvSpPr>
          <p:cNvPr id="167" name="YOU WILL UNDERSTAND:…"/>
          <p:cNvSpPr txBox="1"/>
          <p:nvPr/>
        </p:nvSpPr>
        <p:spPr>
          <a:xfrm>
            <a:off x="5552578" y="3566326"/>
            <a:ext cx="9405146" cy="9179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825500">
              <a:defRPr sz="3800">
                <a:solidFill>
                  <a:srgbClr val="FFFFFF"/>
                </a:solidFill>
              </a:defRPr>
            </a:pPr>
            <a:r>
              <a:t>FOLLOWING THIS ACTIVITY, YOU SHOULD UNDERSTAND:</a:t>
            </a:r>
            <a:endParaRPr>
              <a:solidFill>
                <a:srgbClr val="000000"/>
              </a:solidFill>
            </a:endParaRPr>
          </a:p>
          <a:p>
            <a:pPr algn="l" defTabSz="825500">
              <a:defRPr sz="3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>
              <a:solidFill>
                <a:srgbClr val="000000"/>
              </a:solidFill>
            </a:endParaRPr>
          </a:p>
          <a:p>
            <a:pPr marL="814705" indent="-814705" algn="l" defTabSz="825500">
              <a:buSzPct val="100000"/>
              <a:buAutoNum type="arabicPeriod"/>
              <a:defRPr sz="3800">
                <a:solidFill>
                  <a:srgbClr val="FFFFFF"/>
                </a:solidFill>
              </a:defRPr>
            </a:pPr>
            <a:r>
              <a:t>How species, habitats and natural processes are interconnected in the saltmarsh ecosystem</a:t>
            </a:r>
            <a:br/>
            <a:endParaRPr/>
          </a:p>
          <a:p>
            <a:pPr marL="814705" indent="-814705" algn="l" defTabSz="825500">
              <a:buSzPct val="100000"/>
              <a:buAutoNum type="arabicPeriod"/>
              <a:defRPr sz="3800">
                <a:solidFill>
                  <a:srgbClr val="FFFFFF"/>
                </a:solidFill>
              </a:defRPr>
            </a:pPr>
            <a:r>
              <a:t>How saltmarshes support both wildlife and people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 of a Saltmarsh in a polygon window" descr="Image of a Saltmarsh in a polygon windo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195" y="6111094"/>
            <a:ext cx="7663338" cy="657255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Connections"/>
          <p:cNvSpPr txBox="1">
            <a:spLocks noGrp="1"/>
          </p:cNvSpPr>
          <p:nvPr>
            <p:ph type="title"/>
          </p:nvPr>
        </p:nvSpPr>
        <p:spPr>
          <a:xfrm>
            <a:off x="3380878" y="952500"/>
            <a:ext cx="10455276" cy="178445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Connections</a:t>
            </a:r>
          </a:p>
        </p:txBody>
      </p:sp>
      <p:pic>
        <p:nvPicPr>
          <p:cNvPr id="171" name="Decorative panel in brand colours" descr="Decorative panel in brand colou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Tir a Mor Logo " descr="Tir a Mor Logo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Can you describe how they connect?  Be ready to share your connection with the class"/>
          <p:cNvSpPr txBox="1"/>
          <p:nvPr/>
        </p:nvSpPr>
        <p:spPr>
          <a:xfrm>
            <a:off x="5920482" y="4017362"/>
            <a:ext cx="11665347" cy="160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Can you describe how they connect? </a:t>
            </a:r>
            <a:br/>
            <a:r>
              <a:t>Be ready to share your connection with the class.</a:t>
            </a:r>
          </a:p>
        </p:txBody>
      </p:sp>
      <p:sp>
        <p:nvSpPr>
          <p:cNvPr id="174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175" name="ACTIVITY 2: Saltmarsh Connection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ACTIVITY 2: Saltmarsh Connections  </a:t>
            </a:r>
          </a:p>
        </p:txBody>
      </p:sp>
      <p:sp>
        <p:nvSpPr>
          <p:cNvPr id="176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3</a:t>
            </a:r>
          </a:p>
        </p:txBody>
      </p:sp>
      <p:sp>
        <p:nvSpPr>
          <p:cNvPr id="177" name="With a partner, look closely at these photos."/>
          <p:cNvSpPr txBox="1"/>
          <p:nvPr/>
        </p:nvSpPr>
        <p:spPr>
          <a:xfrm>
            <a:off x="3443982" y="2349500"/>
            <a:ext cx="10642304" cy="913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With a partner, look closely at these photos.</a:t>
            </a:r>
          </a:p>
        </p:txBody>
      </p:sp>
      <p:sp>
        <p:nvSpPr>
          <p:cNvPr id="178" name="Saltmarsh"/>
          <p:cNvSpPr txBox="1"/>
          <p:nvPr/>
        </p:nvSpPr>
        <p:spPr>
          <a:xfrm>
            <a:off x="15587856" y="11573933"/>
            <a:ext cx="4246663" cy="1049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5000" spc="-100">
                <a:solidFill>
                  <a:srgbClr val="FFFFFF"/>
                </a:solidFill>
              </a:defRPr>
            </a:lvl1pPr>
          </a:lstStyle>
          <a:p>
            <a:r>
              <a:t>Saltmarsh</a:t>
            </a:r>
          </a:p>
        </p:txBody>
      </p:sp>
      <p:pic>
        <p:nvPicPr>
          <p:cNvPr id="179" name="Discuss in Pairs" descr="Discuss in Pairs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164681" y="3430277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 of a Curlew in a polygon window" descr="Image of a Curlew in a polygon windo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437" y="6110733"/>
            <a:ext cx="7463533" cy="65709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Curlew"/>
          <p:cNvSpPr txBox="1"/>
          <p:nvPr/>
        </p:nvSpPr>
        <p:spPr>
          <a:xfrm>
            <a:off x="7876454" y="11563877"/>
            <a:ext cx="2654798" cy="104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1584920">
              <a:lnSpc>
                <a:spcPct val="80000"/>
              </a:lnSpc>
              <a:defRPr sz="5500" spc="-199">
                <a:solidFill>
                  <a:srgbClr val="FFFFFF"/>
                </a:solidFill>
              </a:defRPr>
            </a:lvl1pPr>
          </a:lstStyle>
          <a:p>
            <a:r>
              <a:t>Curlew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onnections"/>
          <p:cNvSpPr txBox="1">
            <a:spLocks noGrp="1"/>
          </p:cNvSpPr>
          <p:nvPr>
            <p:ph type="title"/>
          </p:nvPr>
        </p:nvSpPr>
        <p:spPr>
          <a:xfrm>
            <a:off x="3380878" y="952500"/>
            <a:ext cx="11171040" cy="178445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Connections</a:t>
            </a:r>
          </a:p>
        </p:txBody>
      </p:sp>
      <p:pic>
        <p:nvPicPr>
          <p:cNvPr id="184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Can you describe how they connect?"/>
          <p:cNvSpPr txBox="1"/>
          <p:nvPr/>
        </p:nvSpPr>
        <p:spPr>
          <a:xfrm>
            <a:off x="6246407" y="4094051"/>
            <a:ext cx="9653093" cy="160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Can you describe how they connect? </a:t>
            </a:r>
          </a:p>
        </p:txBody>
      </p:sp>
      <p:sp>
        <p:nvSpPr>
          <p:cNvPr id="187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188" name="ACTIVITY 2: Saltmarsh Connection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ACTIVITY 2: Saltmarsh Connections  </a:t>
            </a:r>
          </a:p>
        </p:txBody>
      </p:sp>
      <p:sp>
        <p:nvSpPr>
          <p:cNvPr id="189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3</a:t>
            </a:r>
          </a:p>
        </p:txBody>
      </p:sp>
      <p:sp>
        <p:nvSpPr>
          <p:cNvPr id="190" name="With a partner, look closely at these photos."/>
          <p:cNvSpPr txBox="1"/>
          <p:nvPr/>
        </p:nvSpPr>
        <p:spPr>
          <a:xfrm>
            <a:off x="3441700" y="2349500"/>
            <a:ext cx="11967965" cy="83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With a partner, look closely at these photos.</a:t>
            </a:r>
          </a:p>
        </p:txBody>
      </p:sp>
      <p:pic>
        <p:nvPicPr>
          <p:cNvPr id="191" name="Discuss in Pairs" descr="Discuss in Pairs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3429000"/>
            <a:ext cx="2540000" cy="2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 of a saltmarsh in a polygon window" descr="Image of a saltmarsh in a polygon windo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6313" y="6125093"/>
            <a:ext cx="7542702" cy="651395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altmarsh"/>
          <p:cNvSpPr txBox="1"/>
          <p:nvPr/>
        </p:nvSpPr>
        <p:spPr>
          <a:xfrm>
            <a:off x="7328910" y="11616159"/>
            <a:ext cx="3111663" cy="996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1496652">
              <a:lnSpc>
                <a:spcPct val="80000"/>
              </a:lnSpc>
              <a:defRPr sz="5148" spc="-198">
                <a:solidFill>
                  <a:srgbClr val="FFFFFF"/>
                </a:solidFill>
              </a:defRPr>
            </a:lvl1pPr>
          </a:lstStyle>
          <a:p>
            <a:r>
              <a:t>Saltmarsh</a:t>
            </a:r>
          </a:p>
        </p:txBody>
      </p:sp>
      <p:pic>
        <p:nvPicPr>
          <p:cNvPr id="194" name="Image of young fish in a polygon window" descr="Image of young fish in a polygon windo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4502" y="6132410"/>
            <a:ext cx="7532959" cy="652763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Young Fish"/>
          <p:cNvSpPr txBox="1"/>
          <p:nvPr/>
        </p:nvSpPr>
        <p:spPr>
          <a:xfrm>
            <a:off x="15000516" y="11624109"/>
            <a:ext cx="3237261" cy="990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 fontScale="92500"/>
          </a:bodyPr>
          <a:lstStyle>
            <a:lvl1pPr algn="l">
              <a:lnSpc>
                <a:spcPct val="80000"/>
              </a:lnSpc>
              <a:defRPr sz="5000" spc="-100">
                <a:solidFill>
                  <a:srgbClr val="FFFFFF"/>
                </a:solidFill>
              </a:defRPr>
            </a:lvl1pPr>
          </a:lstStyle>
          <a:p>
            <a:r>
              <a:t>Young Fish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onnections"/>
          <p:cNvSpPr txBox="1">
            <a:spLocks noGrp="1"/>
          </p:cNvSpPr>
          <p:nvPr>
            <p:ph type="title"/>
          </p:nvPr>
        </p:nvSpPr>
        <p:spPr>
          <a:xfrm>
            <a:off x="3380878" y="2044700"/>
            <a:ext cx="17622244" cy="178445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Connections</a:t>
            </a:r>
          </a:p>
        </p:txBody>
      </p:sp>
      <p:pic>
        <p:nvPicPr>
          <p:cNvPr id="198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Use the internet or any resources you have if you’re unsure what the terms mean."/>
          <p:cNvSpPr txBox="1"/>
          <p:nvPr/>
        </p:nvSpPr>
        <p:spPr>
          <a:xfrm>
            <a:off x="6149082" y="11209187"/>
            <a:ext cx="12287450" cy="1600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Use the internet or any resources you have if you’re unsure what the terms mean. </a:t>
            </a:r>
          </a:p>
        </p:txBody>
      </p:sp>
      <p:sp>
        <p:nvSpPr>
          <p:cNvPr id="201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202" name="ACTIVITY 2: Saltmarsh Connection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ACTIVITY 2: Saltmarsh Connections  </a:t>
            </a:r>
          </a:p>
        </p:txBody>
      </p:sp>
      <p:sp>
        <p:nvSpPr>
          <p:cNvPr id="203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3</a:t>
            </a:r>
          </a:p>
        </p:txBody>
      </p:sp>
      <p:sp>
        <p:nvSpPr>
          <p:cNvPr id="204" name="Work in pairs to discuss how these two concepts connect."/>
          <p:cNvSpPr txBox="1"/>
          <p:nvPr/>
        </p:nvSpPr>
        <p:spPr>
          <a:xfrm>
            <a:off x="3532882" y="3324508"/>
            <a:ext cx="15013385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Work in pairs to discuss how these two concepts connect.</a:t>
            </a:r>
          </a:p>
        </p:txBody>
      </p:sp>
      <p:pic>
        <p:nvPicPr>
          <p:cNvPr id="205" name="Discuss in Pairs" descr="Discuss in Pairs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418680" y="10635473"/>
            <a:ext cx="2540001" cy="25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altmarsh"/>
          <p:cNvSpPr txBox="1"/>
          <p:nvPr/>
        </p:nvSpPr>
        <p:spPr>
          <a:xfrm>
            <a:off x="13523813" y="8172050"/>
            <a:ext cx="3745013" cy="100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1511770">
              <a:lnSpc>
                <a:spcPct val="80000"/>
              </a:lnSpc>
              <a:defRPr sz="5200" spc="-200">
                <a:solidFill>
                  <a:srgbClr val="FFFFFF"/>
                </a:solidFill>
              </a:defRPr>
            </a:lvl1pPr>
          </a:lstStyle>
          <a:p>
            <a:r>
              <a:t>Saltmarsh</a:t>
            </a:r>
          </a:p>
        </p:txBody>
      </p:sp>
      <p:pic>
        <p:nvPicPr>
          <p:cNvPr id="207" name="Polygon shape " descr="Polygon shape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035" y="3758798"/>
            <a:ext cx="8669528" cy="7632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olygon shape " descr="Polygon shape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8635" y="3758798"/>
            <a:ext cx="8669528" cy="7632315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Blue Carbon"/>
          <p:cNvSpPr txBox="1"/>
          <p:nvPr/>
        </p:nvSpPr>
        <p:spPr>
          <a:xfrm>
            <a:off x="6387984" y="7130701"/>
            <a:ext cx="4246663" cy="104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5000" spc="-100">
                <a:solidFill>
                  <a:srgbClr val="FFFFFF"/>
                </a:solidFill>
              </a:defRPr>
            </a:lvl1pPr>
          </a:lstStyle>
          <a:p>
            <a:r>
              <a:t>Blue Carbon</a:t>
            </a:r>
          </a:p>
        </p:txBody>
      </p:sp>
      <p:sp>
        <p:nvSpPr>
          <p:cNvPr id="210" name="Climate Change"/>
          <p:cNvSpPr txBox="1"/>
          <p:nvPr/>
        </p:nvSpPr>
        <p:spPr>
          <a:xfrm>
            <a:off x="13115607" y="7130701"/>
            <a:ext cx="4720150" cy="104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5000" spc="-100">
                <a:solidFill>
                  <a:srgbClr val="FFFFFF"/>
                </a:solidFill>
              </a:defRPr>
            </a:lvl1pPr>
          </a:lstStyle>
          <a:p>
            <a:r>
              <a:t>Climate Change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Can you link more than two cards?"/>
          <p:cNvSpPr txBox="1"/>
          <p:nvPr/>
        </p:nvSpPr>
        <p:spPr>
          <a:xfrm>
            <a:off x="3532882" y="4021390"/>
            <a:ext cx="15013385" cy="100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Can you link more than two cards?</a:t>
            </a:r>
          </a:p>
        </p:txBody>
      </p:sp>
      <p:sp>
        <p:nvSpPr>
          <p:cNvPr id="215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216" name="ACTIVITY 2: Saltmarsh Connection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ACTIVITY 2: Saltmarsh Connections  </a:t>
            </a:r>
          </a:p>
        </p:txBody>
      </p:sp>
      <p:sp>
        <p:nvSpPr>
          <p:cNvPr id="217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3</a:t>
            </a:r>
          </a:p>
        </p:txBody>
      </p:sp>
      <p:sp>
        <p:nvSpPr>
          <p:cNvPr id="218" name="Young Fish"/>
          <p:cNvSpPr txBox="1"/>
          <p:nvPr/>
        </p:nvSpPr>
        <p:spPr>
          <a:xfrm>
            <a:off x="5920878" y="4773808"/>
            <a:ext cx="4246664" cy="104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80000"/>
              </a:lnSpc>
              <a:defRPr sz="5000" spc="-100">
                <a:solidFill>
                  <a:srgbClr val="FFFFFF"/>
                </a:solidFill>
              </a:defRPr>
            </a:lvl1pPr>
          </a:lstStyle>
          <a:p>
            <a:r>
              <a:t>Young Fish</a:t>
            </a:r>
          </a:p>
        </p:txBody>
      </p:sp>
      <p:pic>
        <p:nvPicPr>
          <p:cNvPr id="219" name="Discuss in Pairs" descr="Discuss in Pairs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174" y="1427764"/>
            <a:ext cx="254000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olygon shape " descr="Polygon shape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835" y="4110327"/>
            <a:ext cx="8669528" cy="7632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olygon shape " descr="Polygon shape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2304" y="5229418"/>
            <a:ext cx="8669526" cy="7632314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ea Level Rise"/>
          <p:cNvSpPr txBox="1"/>
          <p:nvPr/>
        </p:nvSpPr>
        <p:spPr>
          <a:xfrm>
            <a:off x="3335580" y="7401742"/>
            <a:ext cx="5418040" cy="104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80000"/>
              </a:lnSpc>
              <a:defRPr sz="5000" spc="-100">
                <a:solidFill>
                  <a:srgbClr val="FFFFFF"/>
                </a:solidFill>
              </a:defRPr>
            </a:lvl1pPr>
          </a:lstStyle>
          <a:p>
            <a:r>
              <a:t>Sea Level Rise</a:t>
            </a:r>
          </a:p>
        </p:txBody>
      </p:sp>
      <p:sp>
        <p:nvSpPr>
          <p:cNvPr id="223" name="Climate Change"/>
          <p:cNvSpPr txBox="1"/>
          <p:nvPr/>
        </p:nvSpPr>
        <p:spPr>
          <a:xfrm>
            <a:off x="17768416" y="8358775"/>
            <a:ext cx="5663011" cy="1049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80000"/>
              </a:lnSpc>
              <a:defRPr sz="5000" spc="-100">
                <a:solidFill>
                  <a:srgbClr val="FFFFFF"/>
                </a:solidFill>
              </a:defRPr>
            </a:lvl1pPr>
          </a:lstStyle>
          <a:p>
            <a:r>
              <a:t>Climate Change</a:t>
            </a:r>
          </a:p>
        </p:txBody>
      </p:sp>
      <p:pic>
        <p:nvPicPr>
          <p:cNvPr id="224" name="Polygon shape " descr="Polygon shape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635" y="6131917"/>
            <a:ext cx="8669528" cy="7632315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Habitat Loss"/>
          <p:cNvSpPr txBox="1"/>
          <p:nvPr/>
        </p:nvSpPr>
        <p:spPr>
          <a:xfrm>
            <a:off x="8592984" y="9423332"/>
            <a:ext cx="5164833" cy="104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80000"/>
              </a:lnSpc>
              <a:defRPr sz="5000" spc="-100">
                <a:solidFill>
                  <a:srgbClr val="FFFFFF"/>
                </a:solidFill>
              </a:defRPr>
            </a:lvl1pPr>
          </a:lstStyle>
          <a:p>
            <a:r>
              <a:t>Habitat Loss</a:t>
            </a:r>
          </a:p>
        </p:txBody>
      </p:sp>
      <p:pic>
        <p:nvPicPr>
          <p:cNvPr id="226" name="Polygon shape " descr="Polygon shape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6810" y="2828592"/>
            <a:ext cx="8669527" cy="7632315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alt Marsh"/>
          <p:cNvSpPr txBox="1"/>
          <p:nvPr/>
        </p:nvSpPr>
        <p:spPr>
          <a:xfrm>
            <a:off x="13049994" y="6120008"/>
            <a:ext cx="5123162" cy="1049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80000"/>
              </a:lnSpc>
              <a:defRPr sz="5000" spc="-100">
                <a:solidFill>
                  <a:srgbClr val="FFFFFF"/>
                </a:solidFill>
              </a:defRPr>
            </a:lvl1pPr>
          </a:lstStyle>
          <a:p>
            <a:r>
              <a:t>Saltmarsh</a:t>
            </a:r>
          </a:p>
        </p:txBody>
      </p:sp>
      <p:sp>
        <p:nvSpPr>
          <p:cNvPr id="228" name="Connections"/>
          <p:cNvSpPr txBox="1">
            <a:spLocks noGrp="1"/>
          </p:cNvSpPr>
          <p:nvPr>
            <p:ph type="title"/>
          </p:nvPr>
        </p:nvSpPr>
        <p:spPr>
          <a:xfrm>
            <a:off x="3380878" y="2044700"/>
            <a:ext cx="7728085" cy="178445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Connections</a:t>
            </a:r>
          </a:p>
        </p:txBody>
      </p:sp>
      <p:sp>
        <p:nvSpPr>
          <p:cNvPr id="229" name="How many links can you make?"/>
          <p:cNvSpPr txBox="1"/>
          <p:nvPr/>
        </p:nvSpPr>
        <p:spPr>
          <a:xfrm>
            <a:off x="3377055" y="3188160"/>
            <a:ext cx="15013385" cy="83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How many links can you make?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234" name="ACTIVITY 2: Saltmarsh Connection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ACTIVITY 2: Saltmarsh Connections  </a:t>
            </a:r>
          </a:p>
        </p:txBody>
      </p:sp>
      <p:sp>
        <p:nvSpPr>
          <p:cNvPr id="235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3</a:t>
            </a:r>
          </a:p>
        </p:txBody>
      </p:sp>
      <p:sp>
        <p:nvSpPr>
          <p:cNvPr id="236" name="Saltmarsh Connections"/>
          <p:cNvSpPr txBox="1">
            <a:spLocks noGrp="1"/>
          </p:cNvSpPr>
          <p:nvPr>
            <p:ph type="title"/>
          </p:nvPr>
        </p:nvSpPr>
        <p:spPr>
          <a:xfrm>
            <a:off x="3380878" y="2044700"/>
            <a:ext cx="17622244" cy="178445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Saltmarsh Connections</a:t>
            </a:r>
          </a:p>
        </p:txBody>
      </p:sp>
      <p:sp>
        <p:nvSpPr>
          <p:cNvPr id="237" name="Callout"/>
          <p:cNvSpPr/>
          <p:nvPr/>
        </p:nvSpPr>
        <p:spPr>
          <a:xfrm rot="16200000">
            <a:off x="6803552" y="619252"/>
            <a:ext cx="4950970" cy="11992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215"/>
                </a:moveTo>
                <a:lnTo>
                  <a:pt x="0" y="385"/>
                </a:lnTo>
                <a:cubicBezTo>
                  <a:pt x="0" y="173"/>
                  <a:pt x="418" y="0"/>
                  <a:pt x="934" y="0"/>
                </a:cubicBezTo>
                <a:lnTo>
                  <a:pt x="20666" y="0"/>
                </a:lnTo>
                <a:cubicBezTo>
                  <a:pt x="21182" y="0"/>
                  <a:pt x="21600" y="173"/>
                  <a:pt x="21600" y="385"/>
                </a:cubicBezTo>
                <a:lnTo>
                  <a:pt x="21600" y="21215"/>
                </a:lnTo>
                <a:cubicBezTo>
                  <a:pt x="21600" y="21427"/>
                  <a:pt x="21182" y="21600"/>
                  <a:pt x="20666" y="21600"/>
                </a:cubicBezTo>
                <a:lnTo>
                  <a:pt x="934" y="21600"/>
                </a:lnTo>
                <a:cubicBezTo>
                  <a:pt x="418" y="21600"/>
                  <a:pt x="0" y="21427"/>
                  <a:pt x="0" y="21215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38" name="YOUR MISSION"/>
          <p:cNvSpPr txBox="1"/>
          <p:nvPr/>
        </p:nvSpPr>
        <p:spPr>
          <a:xfrm>
            <a:off x="5374382" y="4402390"/>
            <a:ext cx="9019283" cy="100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</a:defRPr>
            </a:lvl1pPr>
          </a:lstStyle>
          <a:p>
            <a:r>
              <a:t>YOUR MISSION</a:t>
            </a:r>
          </a:p>
        </p:txBody>
      </p:sp>
      <p:sp>
        <p:nvSpPr>
          <p:cNvPr id="239" name="Work as a team to build a hexagonal grid that shows how different saltmarsh ideas are connected.…"/>
          <p:cNvSpPr txBox="1"/>
          <p:nvPr/>
        </p:nvSpPr>
        <p:spPr>
          <a:xfrm>
            <a:off x="5422562" y="5204195"/>
            <a:ext cx="9353592" cy="3307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2389571">
              <a:lnSpc>
                <a:spcPct val="90000"/>
              </a:lnSpc>
              <a:spcBef>
                <a:spcPts val="4400"/>
              </a:spcBef>
              <a:defRPr sz="33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Work as a team to build a hexagonal grid that shows how different saltmarsh ideas are connected. </a:t>
            </a:r>
          </a:p>
          <a:p>
            <a:pPr algn="l" defTabSz="2389571">
              <a:lnSpc>
                <a:spcPct val="90000"/>
              </a:lnSpc>
              <a:spcBef>
                <a:spcPts val="4400"/>
              </a:spcBef>
              <a:defRPr sz="33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The more meaningful connections you can make, the more points you score!</a:t>
            </a:r>
          </a:p>
        </p:txBody>
      </p:sp>
      <p:sp>
        <p:nvSpPr>
          <p:cNvPr id="240" name="WHAT YOU WILL NEED…"/>
          <p:cNvSpPr txBox="1"/>
          <p:nvPr/>
        </p:nvSpPr>
        <p:spPr>
          <a:xfrm>
            <a:off x="15447322" y="4301371"/>
            <a:ext cx="5260161" cy="518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1048485">
              <a:lnSpc>
                <a:spcPct val="90000"/>
              </a:lnSpc>
              <a:spcBef>
                <a:spcPts val="1900"/>
              </a:spcBef>
              <a:defRPr sz="2700">
                <a:solidFill>
                  <a:srgbClr val="248B91"/>
                </a:solidFill>
              </a:defRPr>
            </a:pPr>
            <a:r>
              <a:t>WHAT YOU WILL NEED</a:t>
            </a:r>
          </a:p>
          <a:p>
            <a:pPr algn="l" defTabSz="1048485">
              <a:lnSpc>
                <a:spcPct val="90000"/>
              </a:lnSpc>
              <a:spcBef>
                <a:spcPts val="1900"/>
              </a:spcBef>
              <a:buSzPct val="100000"/>
              <a:buFont typeface="Arial"/>
              <a:buChar char="•"/>
              <a:defRPr sz="27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 Copy of  S_SM_1 worksheet </a:t>
            </a:r>
            <a:br/>
            <a:r>
              <a:t>  (Page 1 or Page 1&amp;2)</a:t>
            </a:r>
          </a:p>
          <a:p>
            <a:pPr algn="l" defTabSz="1048485">
              <a:lnSpc>
                <a:spcPct val="90000"/>
              </a:lnSpc>
              <a:spcBef>
                <a:spcPts val="1900"/>
              </a:spcBef>
              <a:buSzPct val="100000"/>
              <a:buFont typeface="Arial"/>
              <a:buChar char="•"/>
              <a:defRPr sz="27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 Scissors</a:t>
            </a:r>
          </a:p>
          <a:p>
            <a:pPr algn="l" defTabSz="1048485">
              <a:lnSpc>
                <a:spcPct val="90000"/>
              </a:lnSpc>
              <a:spcBef>
                <a:spcPts val="1900"/>
              </a:spcBef>
              <a:buSzPct val="100000"/>
              <a:buFont typeface="Arial"/>
              <a:buChar char="•"/>
              <a:defRPr sz="27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 Paper and pencil to keep score</a:t>
            </a:r>
          </a:p>
          <a:p>
            <a:pPr algn="l" defTabSz="1048485">
              <a:lnSpc>
                <a:spcPct val="90000"/>
              </a:lnSpc>
              <a:spcBef>
                <a:spcPts val="1900"/>
              </a:spcBef>
              <a:buSzPct val="100000"/>
              <a:buFont typeface="Arial"/>
              <a:buChar char="•"/>
              <a:defRPr sz="27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 Internet-enabled device </a:t>
            </a:r>
            <a:br/>
            <a:r>
              <a:t>   (optional, for research)</a:t>
            </a:r>
          </a:p>
        </p:txBody>
      </p:sp>
      <p:pic>
        <p:nvPicPr>
          <p:cNvPr id="241" name="Line drawing of polygons joining together " descr="Line drawing of polygons joining together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1850" y="2321946"/>
            <a:ext cx="7308362" cy="10013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llustration of an auburn haired young female" descr="Illustration of an auburn haired young fema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09548" y="3828007"/>
            <a:ext cx="2819402" cy="5575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allout"/>
          <p:cNvSpPr/>
          <p:nvPr/>
        </p:nvSpPr>
        <p:spPr>
          <a:xfrm rot="16200000">
            <a:off x="2908537" y="4336467"/>
            <a:ext cx="4723131" cy="3974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437"/>
                </a:moveTo>
                <a:lnTo>
                  <a:pt x="0" y="1163"/>
                </a:lnTo>
                <a:cubicBezTo>
                  <a:pt x="0" y="521"/>
                  <a:pt x="438" y="0"/>
                  <a:pt x="979" y="0"/>
                </a:cubicBezTo>
                <a:lnTo>
                  <a:pt x="20621" y="0"/>
                </a:lnTo>
                <a:cubicBezTo>
                  <a:pt x="21162" y="0"/>
                  <a:pt x="21600" y="521"/>
                  <a:pt x="21600" y="1163"/>
                </a:cubicBezTo>
                <a:lnTo>
                  <a:pt x="21600" y="20437"/>
                </a:lnTo>
                <a:cubicBezTo>
                  <a:pt x="21600" y="21079"/>
                  <a:pt x="21162" y="21600"/>
                  <a:pt x="20621" y="21600"/>
                </a:cubicBezTo>
                <a:lnTo>
                  <a:pt x="979" y="21600"/>
                </a:lnTo>
                <a:cubicBezTo>
                  <a:pt x="438" y="21600"/>
                  <a:pt x="0" y="21079"/>
                  <a:pt x="0" y="2043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45" name="Callout"/>
          <p:cNvSpPr/>
          <p:nvPr/>
        </p:nvSpPr>
        <p:spPr>
          <a:xfrm rot="16200000">
            <a:off x="7099537" y="4349167"/>
            <a:ext cx="4723131" cy="3974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437"/>
                </a:moveTo>
                <a:lnTo>
                  <a:pt x="0" y="1163"/>
                </a:lnTo>
                <a:cubicBezTo>
                  <a:pt x="0" y="521"/>
                  <a:pt x="438" y="0"/>
                  <a:pt x="979" y="0"/>
                </a:cubicBezTo>
                <a:lnTo>
                  <a:pt x="20621" y="0"/>
                </a:lnTo>
                <a:cubicBezTo>
                  <a:pt x="21162" y="0"/>
                  <a:pt x="21600" y="521"/>
                  <a:pt x="21600" y="1163"/>
                </a:cubicBezTo>
                <a:lnTo>
                  <a:pt x="21600" y="20437"/>
                </a:lnTo>
                <a:cubicBezTo>
                  <a:pt x="21600" y="21079"/>
                  <a:pt x="21162" y="21600"/>
                  <a:pt x="20621" y="21600"/>
                </a:cubicBezTo>
                <a:lnTo>
                  <a:pt x="979" y="21600"/>
                </a:lnTo>
                <a:cubicBezTo>
                  <a:pt x="438" y="21600"/>
                  <a:pt x="0" y="21079"/>
                  <a:pt x="0" y="2043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46" name="Callout"/>
          <p:cNvSpPr/>
          <p:nvPr/>
        </p:nvSpPr>
        <p:spPr>
          <a:xfrm rot="16200000">
            <a:off x="11252437" y="4349167"/>
            <a:ext cx="4723131" cy="3974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437"/>
                </a:moveTo>
                <a:lnTo>
                  <a:pt x="0" y="1163"/>
                </a:lnTo>
                <a:cubicBezTo>
                  <a:pt x="0" y="521"/>
                  <a:pt x="438" y="0"/>
                  <a:pt x="979" y="0"/>
                </a:cubicBezTo>
                <a:lnTo>
                  <a:pt x="20621" y="0"/>
                </a:lnTo>
                <a:cubicBezTo>
                  <a:pt x="21162" y="0"/>
                  <a:pt x="21600" y="521"/>
                  <a:pt x="21600" y="1163"/>
                </a:cubicBezTo>
                <a:lnTo>
                  <a:pt x="21600" y="20437"/>
                </a:lnTo>
                <a:cubicBezTo>
                  <a:pt x="21600" y="21079"/>
                  <a:pt x="21162" y="21600"/>
                  <a:pt x="20621" y="21600"/>
                </a:cubicBezTo>
                <a:lnTo>
                  <a:pt x="979" y="21600"/>
                </a:lnTo>
                <a:cubicBezTo>
                  <a:pt x="438" y="21600"/>
                  <a:pt x="0" y="21079"/>
                  <a:pt x="0" y="2043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pic>
        <p:nvPicPr>
          <p:cNvPr id="247" name="Decorative panel in brand colours" descr="Decorative panel in brand colou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894" y="-52984"/>
            <a:ext cx="3162302" cy="12090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Tir a Mor Logo " descr="Tir a Mor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" y="439637"/>
            <a:ext cx="2146301" cy="83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altmarshes"/>
          <p:cNvSpPr txBox="1"/>
          <p:nvPr/>
        </p:nvSpPr>
        <p:spPr>
          <a:xfrm rot="16200000">
            <a:off x="-1199605" y="6393141"/>
            <a:ext cx="4035724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4400">
                <a:solidFill>
                  <a:srgbClr val="FFFFFF"/>
                </a:solidFill>
              </a:defRPr>
            </a:lvl1pPr>
          </a:lstStyle>
          <a:p>
            <a:r>
              <a:t>Saltmarshes</a:t>
            </a:r>
          </a:p>
        </p:txBody>
      </p:sp>
      <p:sp>
        <p:nvSpPr>
          <p:cNvPr id="250" name="ACTIVITY 2: Saltmarsh Connections"/>
          <p:cNvSpPr txBox="1"/>
          <p:nvPr/>
        </p:nvSpPr>
        <p:spPr>
          <a:xfrm rot="16200000">
            <a:off x="-1698576" y="5233770"/>
            <a:ext cx="6354467" cy="9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ACTIVITY 2: Saltmarsh Connections  </a:t>
            </a:r>
          </a:p>
        </p:txBody>
      </p:sp>
      <p:sp>
        <p:nvSpPr>
          <p:cNvPr id="251" name="PS: 3"/>
          <p:cNvSpPr txBox="1"/>
          <p:nvPr/>
        </p:nvSpPr>
        <p:spPr>
          <a:xfrm>
            <a:off x="213320" y="10856562"/>
            <a:ext cx="1871960" cy="675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 defTabSz="825500">
              <a:defRPr sz="28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PS: 3</a:t>
            </a:r>
          </a:p>
        </p:txBody>
      </p:sp>
      <p:sp>
        <p:nvSpPr>
          <p:cNvPr id="252" name="Play!"/>
          <p:cNvSpPr txBox="1">
            <a:spLocks noGrp="1"/>
          </p:cNvSpPr>
          <p:nvPr>
            <p:ph type="title"/>
          </p:nvPr>
        </p:nvSpPr>
        <p:spPr>
          <a:xfrm>
            <a:off x="3380878" y="2044700"/>
            <a:ext cx="12055100" cy="1784450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defRPr sz="8600" spc="0">
                <a:solidFill>
                  <a:srgbClr val="2B3F4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Play!</a:t>
            </a:r>
          </a:p>
        </p:txBody>
      </p:sp>
      <p:sp>
        <p:nvSpPr>
          <p:cNvPr id="253" name="STEP 1"/>
          <p:cNvSpPr txBox="1"/>
          <p:nvPr/>
        </p:nvSpPr>
        <p:spPr>
          <a:xfrm>
            <a:off x="3380482" y="4224590"/>
            <a:ext cx="3281860" cy="100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STEP 1</a:t>
            </a:r>
          </a:p>
        </p:txBody>
      </p:sp>
      <p:sp>
        <p:nvSpPr>
          <p:cNvPr id="254" name="Cut out the cards and share equally among your group."/>
          <p:cNvSpPr txBox="1"/>
          <p:nvPr/>
        </p:nvSpPr>
        <p:spPr>
          <a:xfrm>
            <a:off x="3380878" y="5026395"/>
            <a:ext cx="3513934" cy="2697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Cut out the cards and share equally among your group.</a:t>
            </a:r>
          </a:p>
        </p:txBody>
      </p:sp>
      <p:sp>
        <p:nvSpPr>
          <p:cNvPr id="255" name="STEP 2"/>
          <p:cNvSpPr txBox="1"/>
          <p:nvPr/>
        </p:nvSpPr>
        <p:spPr>
          <a:xfrm>
            <a:off x="7596882" y="4224590"/>
            <a:ext cx="3281860" cy="100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STEP 2</a:t>
            </a:r>
          </a:p>
        </p:txBody>
      </p:sp>
      <p:sp>
        <p:nvSpPr>
          <p:cNvPr id="256" name="Take turns placing your cards in a honeycomb/hexagon layout, clearly explaining the connection."/>
          <p:cNvSpPr txBox="1"/>
          <p:nvPr/>
        </p:nvSpPr>
        <p:spPr>
          <a:xfrm>
            <a:off x="7642328" y="5026616"/>
            <a:ext cx="3918003" cy="342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Take turns placing your cards in a honeycomb/ hexagon layout, clearly explaining the connection.</a:t>
            </a:r>
          </a:p>
        </p:txBody>
      </p:sp>
      <p:sp>
        <p:nvSpPr>
          <p:cNvPr id="257" name="STEP 3"/>
          <p:cNvSpPr txBox="1"/>
          <p:nvPr/>
        </p:nvSpPr>
        <p:spPr>
          <a:xfrm>
            <a:off x="11762482" y="4224590"/>
            <a:ext cx="3281860" cy="100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0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STEP 3</a:t>
            </a:r>
          </a:p>
        </p:txBody>
      </p:sp>
      <p:sp>
        <p:nvSpPr>
          <p:cNvPr id="258" name="Write down your points each time a player places a card down."/>
          <p:cNvSpPr txBox="1"/>
          <p:nvPr/>
        </p:nvSpPr>
        <p:spPr>
          <a:xfrm>
            <a:off x="11749782" y="5000995"/>
            <a:ext cx="3513933" cy="2470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Write down your points each time a player places a card down.  </a:t>
            </a:r>
          </a:p>
        </p:txBody>
      </p:sp>
      <p:sp>
        <p:nvSpPr>
          <p:cNvPr id="259" name="Callout"/>
          <p:cNvSpPr/>
          <p:nvPr/>
        </p:nvSpPr>
        <p:spPr>
          <a:xfrm rot="16200000">
            <a:off x="10558577" y="5737485"/>
            <a:ext cx="1924946" cy="8120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031"/>
                </a:moveTo>
                <a:lnTo>
                  <a:pt x="0" y="569"/>
                </a:lnTo>
                <a:cubicBezTo>
                  <a:pt x="0" y="255"/>
                  <a:pt x="1075" y="0"/>
                  <a:pt x="2401" y="0"/>
                </a:cubicBezTo>
                <a:lnTo>
                  <a:pt x="19199" y="0"/>
                </a:lnTo>
                <a:cubicBezTo>
                  <a:pt x="20525" y="0"/>
                  <a:pt x="21600" y="255"/>
                  <a:pt x="21600" y="569"/>
                </a:cubicBezTo>
                <a:lnTo>
                  <a:pt x="21600" y="21031"/>
                </a:lnTo>
                <a:cubicBezTo>
                  <a:pt x="21600" y="21345"/>
                  <a:pt x="20525" y="21600"/>
                  <a:pt x="19199" y="21600"/>
                </a:cubicBezTo>
                <a:lnTo>
                  <a:pt x="2401" y="21600"/>
                </a:lnTo>
                <a:cubicBezTo>
                  <a:pt x="1075" y="21600"/>
                  <a:pt x="0" y="21345"/>
                  <a:pt x="0" y="21031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60" name="RULES  Each touching edge must show a meaningful link between the cards. You must be able to explain each connection clearly. Take turns placing cards and record your team’s points as you go."/>
          <p:cNvSpPr txBox="1"/>
          <p:nvPr/>
        </p:nvSpPr>
        <p:spPr>
          <a:xfrm>
            <a:off x="7650068" y="9038332"/>
            <a:ext cx="7692122" cy="1518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19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RULES </a:t>
            </a:r>
            <a:br/>
            <a:r>
              <a:rPr>
                <a:latin typeface="Avenir Book"/>
                <a:ea typeface="Avenir Book"/>
                <a:cs typeface="Avenir Book"/>
                <a:sym typeface="Avenir Book"/>
              </a:rPr>
              <a:t>Each touching edge must show a meaningful link between the cards.</a:t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latin typeface="Avenir Book"/>
                <a:ea typeface="Avenir Book"/>
                <a:cs typeface="Avenir Book"/>
                <a:sym typeface="Avenir Book"/>
              </a:rPr>
              <a:t>You must be able to explain each connection clearly.</a:t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latin typeface="Avenir Book"/>
                <a:ea typeface="Avenir Book"/>
                <a:cs typeface="Avenir Book"/>
                <a:sym typeface="Avenir Book"/>
              </a:rPr>
              <a:t>Take turns placing cards and record your team’s points as you go.</a:t>
            </a:r>
          </a:p>
        </p:txBody>
      </p:sp>
      <p:sp>
        <p:nvSpPr>
          <p:cNvPr id="261" name="Callout"/>
          <p:cNvSpPr/>
          <p:nvPr/>
        </p:nvSpPr>
        <p:spPr>
          <a:xfrm rot="16200000">
            <a:off x="4307630" y="7822833"/>
            <a:ext cx="1924946" cy="3974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437"/>
                </a:moveTo>
                <a:lnTo>
                  <a:pt x="0" y="1163"/>
                </a:lnTo>
                <a:cubicBezTo>
                  <a:pt x="0" y="521"/>
                  <a:pt x="1075" y="0"/>
                  <a:pt x="2401" y="0"/>
                </a:cubicBezTo>
                <a:lnTo>
                  <a:pt x="19199" y="0"/>
                </a:lnTo>
                <a:cubicBezTo>
                  <a:pt x="20525" y="0"/>
                  <a:pt x="21600" y="521"/>
                  <a:pt x="21600" y="1163"/>
                </a:cubicBezTo>
                <a:lnTo>
                  <a:pt x="21600" y="20437"/>
                </a:lnTo>
                <a:cubicBezTo>
                  <a:pt x="21600" y="21079"/>
                  <a:pt x="20525" y="21600"/>
                  <a:pt x="19199" y="21600"/>
                </a:cubicBezTo>
                <a:lnTo>
                  <a:pt x="2401" y="21600"/>
                </a:lnTo>
                <a:cubicBezTo>
                  <a:pt x="1075" y="21600"/>
                  <a:pt x="0" y="21079"/>
                  <a:pt x="0" y="20437"/>
                </a:cubicBezTo>
                <a:close/>
              </a:path>
            </a:pathLst>
          </a:custGeom>
          <a:solidFill>
            <a:srgbClr val="CDE5EB">
              <a:alpha val="59690"/>
            </a:srgbClr>
          </a:solidFill>
          <a:ln w="63500">
            <a:solidFill>
              <a:srgbClr val="3CA4AE">
                <a:alpha val="5969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Abadi" panose="020B0604020104020204" pitchFamily="34" charset="0"/>
            </a:endParaRPr>
          </a:p>
        </p:txBody>
      </p:sp>
      <p:sp>
        <p:nvSpPr>
          <p:cNvPr id="262" name="SCORING  1 CARD = 1 POINT 2 CONNECTED CARDS = 2 POINTS 3 CONNECTED CARDS = 3 POINTS etc, etc!"/>
          <p:cNvSpPr txBox="1"/>
          <p:nvPr/>
        </p:nvSpPr>
        <p:spPr>
          <a:xfrm>
            <a:off x="3395569" y="9051032"/>
            <a:ext cx="3749069" cy="1518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1700">
                <a:solidFill>
                  <a:srgbClr val="248B91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SCORING </a:t>
            </a:r>
            <a:br/>
            <a:r>
              <a:rPr>
                <a:latin typeface="Avenir Book"/>
                <a:ea typeface="Avenir Book"/>
                <a:cs typeface="Avenir Book"/>
                <a:sym typeface="Avenir Book"/>
              </a:rPr>
              <a:t>1 CARD = 1 POINT</a:t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latin typeface="Avenir Book"/>
                <a:ea typeface="Avenir Book"/>
                <a:cs typeface="Avenir Book"/>
                <a:sym typeface="Avenir Book"/>
              </a:rPr>
              <a:t>2 CONNECTED CARDS = 2 POINTS</a:t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latin typeface="Avenir Book"/>
                <a:ea typeface="Avenir Book"/>
                <a:cs typeface="Avenir Book"/>
                <a:sym typeface="Avenir Book"/>
              </a:rPr>
              <a:t>3 CONNECTED CARDS = 3 POINTS</a:t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latin typeface="Avenir Book"/>
                <a:ea typeface="Avenir Book"/>
                <a:cs typeface="Avenir Book"/>
                <a:sym typeface="Avenir Book"/>
              </a:rPr>
              <a:t>etc... </a:t>
            </a:r>
          </a:p>
        </p:txBody>
      </p:sp>
      <p:sp>
        <p:nvSpPr>
          <p:cNvPr id="263" name="At the end, be ready to share: The most interesting or surprising connection you made What this task has helped you understand about saltmarshes."/>
          <p:cNvSpPr txBox="1"/>
          <p:nvPr/>
        </p:nvSpPr>
        <p:spPr>
          <a:xfrm>
            <a:off x="3440995" y="11014740"/>
            <a:ext cx="11909467" cy="1924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248B91"/>
                </a:solidFill>
              </a:defRPr>
            </a:pPr>
            <a:r>
              <a:t>At the end, be ready to share:</a:t>
            </a:r>
            <a:br/>
            <a:r>
              <a:rPr>
                <a:latin typeface="Avenir Book"/>
                <a:ea typeface="Avenir Book"/>
                <a:cs typeface="Avenir Book"/>
                <a:sym typeface="Avenir Book"/>
              </a:rPr>
              <a:t>The most interesting or surprising connection you made.</a:t>
            </a:r>
            <a:br>
              <a:rPr>
                <a:latin typeface="Avenir Book"/>
                <a:ea typeface="Avenir Book"/>
                <a:cs typeface="Avenir Book"/>
                <a:sym typeface="Avenir Book"/>
              </a:rPr>
            </a:br>
            <a:r>
              <a:rPr>
                <a:latin typeface="Avenir Book"/>
                <a:ea typeface="Avenir Book"/>
                <a:cs typeface="Avenir Book"/>
                <a:sym typeface="Avenir Book"/>
              </a:rPr>
              <a:t>What this task has helped you understand about saltmarshes.</a:t>
            </a:r>
          </a:p>
        </p:txBody>
      </p:sp>
      <p:pic>
        <p:nvPicPr>
          <p:cNvPr id="264" name="An image of the photographic polygons on the worksheet with a cut line around each individual polygon. " descr="An image of the photographic polygons on the worksheet with a cut line around each individual polygon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7320" y="626532"/>
            <a:ext cx="8382060" cy="12462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Avenir Heavy"/>
            <a:ea typeface="Avenir Heavy"/>
            <a:cs typeface="Avenir Heavy"/>
            <a:sym typeface="Avenir Heav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gfen" ma:contentTypeID="0x0101001C1D7FB522FF8D45B87CFF221AD7A5EF" ma:contentTypeVersion="22" ma:contentTypeDescription="Creu dogfen newydd." ma:contentTypeScope="" ma:versionID="57e0c755c9341fdd39708ace8dbeae8d">
  <xsd:schema xmlns:xsd="http://www.w3.org/2001/XMLSchema" xmlns:xs="http://www.w3.org/2001/XMLSchema" xmlns:p="http://schemas.microsoft.com/office/2006/metadata/properties" xmlns:ns2="bbd620fc-e0a4-45c7-a357-20ec84c645d1" xmlns:ns3="1d6637b2-67ef-45eb-b043-82e84ec90b64" targetNamespace="http://schemas.microsoft.com/office/2006/metadata/properties" ma:root="true" ma:fieldsID="4792fbf5375faae4cb8f11d0ec449f0c" ns2:_="" ns3:_="">
    <xsd:import namespace="bbd620fc-e0a4-45c7-a357-20ec84c645d1"/>
    <xsd:import namespace="1d6637b2-67ef-45eb-b043-82e84ec90b6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620fc-e0a4-45c7-a357-20ec84c645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Gwerth ID Dogfen" ma:description="Gwerth ID y ddogfen sydd wedi'i neilltuo i'r eitem hon." ma:indexed="true" ma:internalName="_dlc_DocId" ma:readOnly="true">
      <xsd:simpleType>
        <xsd:restriction base="dms:Text"/>
      </xsd:simpleType>
    </xsd:element>
    <xsd:element name="_dlc_DocIdUrl" ma:index="9" nillable="true" ma:displayName="ID Dogfen" ma:description="Dolen barhaus i'r ddogfen hon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Rhannwyd â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Wedi Rhannu Gyda Manyl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5bd6552-80fc-45a4-9c1a-2a6debd8bc05}" ma:internalName="TaxCatchAll" ma:showField="CatchAllData" ma:web="bbd620fc-e0a4-45c7-a357-20ec84c64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637b2-67ef-45eb-b043-82e84ec90b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Tagiau Delwedd" ma:readOnly="false" ma:fieldId="{5cf76f15-5ced-4ddc-b409-7134ff3c332f}" ma:taxonomyMulti="true" ma:sspId="b65e5a6c-01e6-40a4-a681-398cda8c02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Math o Gynnwys"/>
        <xsd:element ref="dc:title" minOccurs="0" maxOccurs="1" ma:index="4" ma:displayName="Teit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d620fc-e0a4-45c7-a357-20ec84c645d1" xsi:nil="true"/>
    <lcf76f155ced4ddcb4097134ff3c332f xmlns="1d6637b2-67ef-45eb-b043-82e84ec90b64">
      <Terms xmlns="http://schemas.microsoft.com/office/infopath/2007/PartnerControls"/>
    </lcf76f155ced4ddcb4097134ff3c332f>
    <_dlc_DocId xmlns="bbd620fc-e0a4-45c7-a357-20ec84c645d1">PNRVYVU2CSKX-2112989736-15655</_dlc_DocId>
    <_dlc_DocIdUrl xmlns="bbd620fc-e0a4-45c7-a357-20ec84c645d1">
      <Url>https://cyngorgwynedd.sharepoint.com/sites/ACAPenLlynSarnau/_layouts/15/DocIdRedir.aspx?ID=PNRVYVU2CSKX-2112989736-15655</Url>
      <Description>PNRVYVU2CSKX-2112989736-15655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CF70C3F-7ABD-45A3-AA3C-C0E9A3DD0ADA}"/>
</file>

<file path=customXml/itemProps2.xml><?xml version="1.0" encoding="utf-8"?>
<ds:datastoreItem xmlns:ds="http://schemas.openxmlformats.org/officeDocument/2006/customXml" ds:itemID="{3E9E46CE-FF98-40AB-8A83-D4FFB6579E50}">
  <ds:schemaRefs>
    <ds:schemaRef ds:uri="http://purl.org/dc/terms/"/>
    <ds:schemaRef ds:uri="http://schemas.openxmlformats.org/package/2006/metadata/core-properties"/>
    <ds:schemaRef ds:uri="e68d87e9-b0af-4863-8c19-2e25130275eb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10523aff-5ecb-4900-8b60-61147cee131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26C91E9-EF1E-46F1-96F0-F73948BD4CC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8736731-7555-46A5-B40A-877D6DE7376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Custom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Avenir Book</vt:lpstr>
      <vt:lpstr>Abadi</vt:lpstr>
      <vt:lpstr>Arial</vt:lpstr>
      <vt:lpstr>Avenir Black</vt:lpstr>
      <vt:lpstr>Avenir Heavy</vt:lpstr>
      <vt:lpstr>21_BasicWhite</vt:lpstr>
      <vt:lpstr>PowerPoint Presentation</vt:lpstr>
      <vt:lpstr>Saltmarshes</vt:lpstr>
      <vt:lpstr>Saltmarsh Connections</vt:lpstr>
      <vt:lpstr>Connections</vt:lpstr>
      <vt:lpstr>Connections</vt:lpstr>
      <vt:lpstr>Connections</vt:lpstr>
      <vt:lpstr>Connections</vt:lpstr>
      <vt:lpstr>Saltmarsh Connections</vt:lpstr>
      <vt:lpstr>Play!</vt:lpstr>
      <vt:lpstr>Reflect and Share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Heledd Morgan</cp:lastModifiedBy>
  <cp:revision>2</cp:revision>
  <dcterms:modified xsi:type="dcterms:W3CDTF">2025-12-19T08:53:16Z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0x0101001C1D7FB522FF8D45B87CFF221AD7A5EF</vt:lpwstr>
  </property>
  <property fmtid="{D5CDD505-2E9C-101B-9397-08002B2CF9AE}" pid="3" name="_dlc_DocIdItemGuid">
    <vt:lpwstr>4d485b38-a55d-4b85-8c60-011b8baf3816</vt:lpwstr>
  </property>
  <property fmtid="{D5CDD505-2E9C-101B-9397-08002B2CF9AE}" pid="4" name="MediaServiceImageTags">
    <vt:lpwstr/>
  </property>
</Properties>
</file>