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5"/>
  </p:sldMasterIdLst>
  <p:notesMasterIdLst>
    <p:notesMasterId r:id="rId14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x="24384000" cy="13716000"/>
  <p:notesSz cx="6858000" cy="9144000"/>
  <p:embeddedFontLst>
    <p:embeddedFont>
      <p:font typeface="Abadi" panose="020B0604020104020204" pitchFamily="34" charset="0"/>
      <p:regular r:id="rId15"/>
      <p:bold r:id="rId16"/>
      <p:italic r:id="rId17"/>
      <p:boldItalic r:id="rId18"/>
    </p:embeddedFont>
    <p:embeddedFont>
      <p:font typeface="Avenir Book" panose="020B0503020203020204" charset="-78"/>
      <p:regular r:id="rId19"/>
    </p:embeddedFont>
    <p:embeddedFont>
      <p:font typeface="Avenir Heavy" panose="020B0703020203020204" charset="-78"/>
      <p:bold r:id="rId20"/>
    </p:embeddedFont>
  </p:embeddedFontLst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Avenir Heavy"/>
        <a:ea typeface="Avenir Heavy"/>
        <a:cs typeface="Avenir Heavy"/>
        <a:sym typeface="Avenir Heavy"/>
      </a:defRPr>
    </a:lvl1pPr>
    <a:lvl2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Avenir Heavy"/>
        <a:ea typeface="Avenir Heavy"/>
        <a:cs typeface="Avenir Heavy"/>
        <a:sym typeface="Avenir Heavy"/>
      </a:defRPr>
    </a:lvl2pPr>
    <a:lvl3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Avenir Heavy"/>
        <a:ea typeface="Avenir Heavy"/>
        <a:cs typeface="Avenir Heavy"/>
        <a:sym typeface="Avenir Heavy"/>
      </a:defRPr>
    </a:lvl3pPr>
    <a:lvl4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Avenir Heavy"/>
        <a:ea typeface="Avenir Heavy"/>
        <a:cs typeface="Avenir Heavy"/>
        <a:sym typeface="Avenir Heavy"/>
      </a:defRPr>
    </a:lvl4pPr>
    <a:lvl5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Avenir Heavy"/>
        <a:ea typeface="Avenir Heavy"/>
        <a:cs typeface="Avenir Heavy"/>
        <a:sym typeface="Avenir Heavy"/>
      </a:defRPr>
    </a:lvl5pPr>
    <a:lvl6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Avenir Heavy"/>
        <a:ea typeface="Avenir Heavy"/>
        <a:cs typeface="Avenir Heavy"/>
        <a:sym typeface="Avenir Heavy"/>
      </a:defRPr>
    </a:lvl6pPr>
    <a:lvl7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Avenir Heavy"/>
        <a:ea typeface="Avenir Heavy"/>
        <a:cs typeface="Avenir Heavy"/>
        <a:sym typeface="Avenir Heavy"/>
      </a:defRPr>
    </a:lvl7pPr>
    <a:lvl8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Avenir Heavy"/>
        <a:ea typeface="Avenir Heavy"/>
        <a:cs typeface="Avenir Heavy"/>
        <a:sym typeface="Avenir Heavy"/>
      </a:defRPr>
    </a:lvl8pPr>
    <a:lvl9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Avenir Heavy"/>
        <a:ea typeface="Avenir Heavy"/>
        <a:cs typeface="Avenir Heavy"/>
        <a:sym typeface="Avenir Heavy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7A130BE-C149-D77F-1A4B-73704C134970}" v="3" dt="2026-01-15T16:20:05.628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ff">
        <a:font>
          <a:latin typeface="Avenir Heavy"/>
          <a:ea typeface="Avenir Heavy"/>
          <a:cs typeface="Avenir Heavy"/>
        </a:font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FFF"/>
          </a:solidFill>
        </a:fill>
      </a:tcStyle>
    </a:wholeTbl>
    <a:band2H>
      <a:tcTxStyle/>
      <a:tcStyle>
        <a:tcBdr/>
        <a:fill>
          <a:solidFill>
            <a:srgbClr val="E6F0FF"/>
          </a:solidFill>
        </a:fill>
      </a:tcStyle>
    </a:band2H>
    <a:firstCol>
      <a:tcTxStyle b="on" i="off">
        <a:font>
          <a:latin typeface="Avenir Heavy"/>
          <a:ea typeface="Avenir Heavy"/>
          <a:cs typeface="Avenir Heavy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venir Heavy"/>
          <a:ea typeface="Avenir Heavy"/>
          <a:cs typeface="Avenir Heavy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venir Heavy"/>
          <a:ea typeface="Avenir Heavy"/>
          <a:cs typeface="Avenir Heavy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n" i="off">
        <a:font>
          <a:latin typeface="Avenir Heavy"/>
          <a:ea typeface="Avenir Heavy"/>
          <a:cs typeface="Avenir Heavy"/>
        </a:font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F0CC"/>
          </a:solidFill>
        </a:fill>
      </a:tcStyle>
    </a:wholeTbl>
    <a:band2H>
      <a:tcTxStyle/>
      <a:tcStyle>
        <a:tcBdr/>
        <a:fill>
          <a:solidFill>
            <a:srgbClr val="EAF8E7"/>
          </a:solidFill>
        </a:fill>
      </a:tcStyle>
    </a:band2H>
    <a:firstCol>
      <a:tcTxStyle b="on" i="off">
        <a:font>
          <a:latin typeface="Avenir Heavy"/>
          <a:ea typeface="Avenir Heavy"/>
          <a:cs typeface="Avenir Heavy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venir Heavy"/>
          <a:ea typeface="Avenir Heavy"/>
          <a:cs typeface="Avenir Heavy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venir Heavy"/>
          <a:ea typeface="Avenir Heavy"/>
          <a:cs typeface="Avenir Heavy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n" i="off">
        <a:font>
          <a:latin typeface="Avenir Heavy"/>
          <a:ea typeface="Avenir Heavy"/>
          <a:cs typeface="Avenir Heavy"/>
        </a:font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CDDF"/>
          </a:solidFill>
        </a:fill>
      </a:tcStyle>
    </a:wholeTbl>
    <a:band2H>
      <a:tcTxStyle/>
      <a:tcStyle>
        <a:tcBdr/>
        <a:fill>
          <a:solidFill>
            <a:srgbClr val="FFE8F0"/>
          </a:solidFill>
        </a:fill>
      </a:tcStyle>
    </a:band2H>
    <a:firstCol>
      <a:tcTxStyle b="on" i="off">
        <a:font>
          <a:latin typeface="Avenir Heavy"/>
          <a:ea typeface="Avenir Heavy"/>
          <a:cs typeface="Avenir Heavy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venir Heavy"/>
          <a:ea typeface="Avenir Heavy"/>
          <a:cs typeface="Avenir Heavy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venir Heavy"/>
          <a:ea typeface="Avenir Heavy"/>
          <a:cs typeface="Avenir Heavy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n" i="off">
        <a:font>
          <a:latin typeface="Avenir Heavy"/>
          <a:ea typeface="Avenir Heavy"/>
          <a:cs typeface="Avenir Heavy"/>
        </a:font>
        <a:srgbClr val="5E5E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9E9E9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venir Heavy"/>
          <a:ea typeface="Avenir Heavy"/>
          <a:cs typeface="Avenir Heavy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venir Heavy"/>
          <a:ea typeface="Avenir Heavy"/>
          <a:cs typeface="Avenir Heavy"/>
        </a:font>
        <a:srgbClr val="5E5E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5E5E5E"/>
              </a:solidFill>
              <a:prstDash val="solid"/>
              <a:round/>
            </a:ln>
          </a:top>
          <a:bottom>
            <a:ln w="254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venir Heavy"/>
          <a:ea typeface="Avenir Heavy"/>
          <a:cs typeface="Avenir Heavy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E5E5E"/>
              </a:solidFill>
              <a:prstDash val="solid"/>
              <a:round/>
            </a:ln>
          </a:top>
          <a:bottom>
            <a:ln w="254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n" i="off">
        <a:font>
          <a:latin typeface="Avenir Heavy"/>
          <a:ea typeface="Avenir Heavy"/>
          <a:cs typeface="Avenir Heavy"/>
        </a:font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D1D1"/>
          </a:solidFill>
        </a:fill>
      </a:tcStyle>
    </a:wholeTbl>
    <a:band2H>
      <a:tcTxStyle/>
      <a:tcStyle>
        <a:tcBdr/>
        <a:fill>
          <a:solidFill>
            <a:srgbClr val="E9E9E9"/>
          </a:solidFill>
        </a:fill>
      </a:tcStyle>
    </a:band2H>
    <a:firstCol>
      <a:tcTxStyle b="on" i="off">
        <a:font>
          <a:latin typeface="Avenir Heavy"/>
          <a:ea typeface="Avenir Heavy"/>
          <a:cs typeface="Avenir Heavy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E5E5E"/>
          </a:solidFill>
        </a:fill>
      </a:tcStyle>
    </a:firstCol>
    <a:lastRow>
      <a:tcTxStyle b="on" i="off">
        <a:font>
          <a:latin typeface="Avenir Heavy"/>
          <a:ea typeface="Avenir Heavy"/>
          <a:cs typeface="Avenir Heavy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E5E5E"/>
          </a:solidFill>
        </a:fill>
      </a:tcStyle>
    </a:lastRow>
    <a:firstRow>
      <a:tcTxStyle b="on" i="off">
        <a:font>
          <a:latin typeface="Avenir Heavy"/>
          <a:ea typeface="Avenir Heavy"/>
          <a:cs typeface="Avenir Heavy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E5E5E"/>
          </a:solidFill>
        </a:fill>
      </a:tcStyle>
    </a:firstRow>
  </a:tblStyle>
  <a:tblStyle styleId="{2708684C-4D16-4618-839F-0558EEFCDFE6}" styleName="">
    <a:tblBg/>
    <a:wholeTbl>
      <a:tcTxStyle b="on" i="off">
        <a:font>
          <a:latin typeface="Avenir Heavy"/>
          <a:ea typeface="Avenir Heavy"/>
          <a:cs typeface="Avenir Heavy"/>
        </a:font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round/>
            </a:ln>
          </a:left>
          <a:right>
            <a:ln w="12700" cap="flat">
              <a:solidFill>
                <a:srgbClr val="5E5E5E"/>
              </a:solidFill>
              <a:prstDash val="solid"/>
              <a:round/>
            </a:ln>
          </a:right>
          <a:top>
            <a:ln w="12700" cap="flat">
              <a:solidFill>
                <a:srgbClr val="5E5E5E"/>
              </a:solidFill>
              <a:prstDash val="solid"/>
              <a:round/>
            </a:ln>
          </a:top>
          <a:bottom>
            <a:ln w="127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solidFill>
                <a:srgbClr val="5E5E5E"/>
              </a:solidFill>
              <a:prstDash val="solid"/>
              <a:round/>
            </a:ln>
          </a:insideH>
          <a:insideV>
            <a:ln w="12700" cap="flat">
              <a:solidFill>
                <a:srgbClr val="5E5E5E"/>
              </a:solidFill>
              <a:prstDash val="solid"/>
              <a:round/>
            </a:ln>
          </a:insideV>
        </a:tcBdr>
        <a:fill>
          <a:solidFill>
            <a:srgbClr val="5E5E5E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venir Heavy"/>
          <a:ea typeface="Avenir Heavy"/>
          <a:cs typeface="Avenir Heavy"/>
        </a:font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round/>
            </a:ln>
          </a:left>
          <a:right>
            <a:ln w="12700" cap="flat">
              <a:solidFill>
                <a:srgbClr val="5E5E5E"/>
              </a:solidFill>
              <a:prstDash val="solid"/>
              <a:round/>
            </a:ln>
          </a:right>
          <a:top>
            <a:ln w="12700" cap="flat">
              <a:solidFill>
                <a:srgbClr val="5E5E5E"/>
              </a:solidFill>
              <a:prstDash val="solid"/>
              <a:round/>
            </a:ln>
          </a:top>
          <a:bottom>
            <a:ln w="127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solidFill>
                <a:srgbClr val="5E5E5E"/>
              </a:solidFill>
              <a:prstDash val="solid"/>
              <a:round/>
            </a:ln>
          </a:insideH>
          <a:insideV>
            <a:ln w="12700" cap="flat">
              <a:solidFill>
                <a:srgbClr val="5E5E5E"/>
              </a:solidFill>
              <a:prstDash val="solid"/>
              <a:round/>
            </a:ln>
          </a:insideV>
        </a:tcBdr>
        <a:fill>
          <a:solidFill>
            <a:srgbClr val="5E5E5E">
              <a:alpha val="20000"/>
            </a:srgbClr>
          </a:solidFill>
        </a:fill>
      </a:tcStyle>
    </a:firstCol>
    <a:lastRow>
      <a:tcTxStyle b="on" i="off">
        <a:font>
          <a:latin typeface="Avenir Heavy"/>
          <a:ea typeface="Avenir Heavy"/>
          <a:cs typeface="Avenir Heavy"/>
        </a:font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round/>
            </a:ln>
          </a:left>
          <a:right>
            <a:ln w="12700" cap="flat">
              <a:solidFill>
                <a:srgbClr val="5E5E5E"/>
              </a:solidFill>
              <a:prstDash val="solid"/>
              <a:round/>
            </a:ln>
          </a:right>
          <a:top>
            <a:ln w="50800" cap="flat">
              <a:solidFill>
                <a:srgbClr val="5E5E5E"/>
              </a:solidFill>
              <a:prstDash val="solid"/>
              <a:round/>
            </a:ln>
          </a:top>
          <a:bottom>
            <a:ln w="127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solidFill>
                <a:srgbClr val="5E5E5E"/>
              </a:solidFill>
              <a:prstDash val="solid"/>
              <a:round/>
            </a:ln>
          </a:insideH>
          <a:insideV>
            <a:ln w="12700" cap="flat">
              <a:solidFill>
                <a:srgbClr val="5E5E5E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venir Heavy"/>
          <a:ea typeface="Avenir Heavy"/>
          <a:cs typeface="Avenir Heavy"/>
        </a:font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round/>
            </a:ln>
          </a:left>
          <a:right>
            <a:ln w="12700" cap="flat">
              <a:solidFill>
                <a:srgbClr val="5E5E5E"/>
              </a:solidFill>
              <a:prstDash val="solid"/>
              <a:round/>
            </a:ln>
          </a:right>
          <a:top>
            <a:ln w="12700" cap="flat">
              <a:solidFill>
                <a:srgbClr val="5E5E5E"/>
              </a:solidFill>
              <a:prstDash val="solid"/>
              <a:round/>
            </a:ln>
          </a:top>
          <a:bottom>
            <a:ln w="254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solidFill>
                <a:srgbClr val="5E5E5E"/>
              </a:solidFill>
              <a:prstDash val="solid"/>
              <a:round/>
            </a:ln>
          </a:insideH>
          <a:insideV>
            <a:ln w="12700" cap="flat">
              <a:solidFill>
                <a:srgbClr val="5E5E5E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5" d="100"/>
          <a:sy n="45" d="100"/>
        </p:scale>
        <p:origin x="37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font" Target="fonts/font4.fntdata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font" Target="fonts/font3.fntdata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font" Target="fonts/font1.fntdata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font" Target="fonts/font5.fntdata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ura Marie Hughes (AMG)" userId="S::lauramariehughes@gwynedd.llyw.cymru::51299fe7-79d1-48e4-beed-19ef5398ee8b" providerId="AD" clId="Web-{A7A130BE-C149-D77F-1A4B-73704C134970}"/>
    <pc:docChg chg="modSld">
      <pc:chgData name="Laura Marie Hughes (AMG)" userId="S::lauramariehughes@gwynedd.llyw.cymru::51299fe7-79d1-48e4-beed-19ef5398ee8b" providerId="AD" clId="Web-{A7A130BE-C149-D77F-1A4B-73704C134970}" dt="2026-01-15T16:20:03.284" v="1" actId="20577"/>
      <pc:docMkLst>
        <pc:docMk/>
      </pc:docMkLst>
      <pc:sldChg chg="modSp">
        <pc:chgData name="Laura Marie Hughes (AMG)" userId="S::lauramariehughes@gwynedd.llyw.cymru::51299fe7-79d1-48e4-beed-19ef5398ee8b" providerId="AD" clId="Web-{A7A130BE-C149-D77F-1A4B-73704C134970}" dt="2026-01-15T16:20:03.284" v="1" actId="20577"/>
        <pc:sldMkLst>
          <pc:docMk/>
          <pc:sldMk cId="0" sldId="261"/>
        </pc:sldMkLst>
        <pc:spChg chg="mod">
          <ac:chgData name="Laura Marie Hughes (AMG)" userId="S::lauramariehughes@gwynedd.llyw.cymru::51299fe7-79d1-48e4-beed-19ef5398ee8b" providerId="AD" clId="Web-{A7A130BE-C149-D77F-1A4B-73704C134970}" dt="2026-01-15T16:20:03.284" v="1" actId="20577"/>
          <ac:spMkLst>
            <pc:docMk/>
            <pc:sldMk cId="0" sldId="261"/>
            <ac:spMk id="209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Abadi" panose="020B0604020104020204" pitchFamily="34" charset="0"/>
        <a:ea typeface="+mj-ea"/>
        <a:cs typeface="+mj-cs"/>
        <a:sym typeface="Helvetica Neue"/>
      </a:defRPr>
    </a:lvl1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1340" y="11859862"/>
            <a:ext cx="21971004" cy="636980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>
                <a:solidFill>
                  <a:srgbClr val="000000"/>
                </a:solidFill>
                <a:latin typeface="Abadi" panose="020B0604020104020204" pitchFamily="34" charset="0"/>
                <a:ea typeface="+mj-ea"/>
                <a:cs typeface="+mj-cs"/>
                <a:sym typeface="Helvetica Neue"/>
              </a:defRPr>
            </a:lvl1pPr>
            <a:lvl2pPr marL="1066800" indent="-457200" defTabSz="825500">
              <a:lnSpc>
                <a:spcPct val="100000"/>
              </a:lnSpc>
              <a:spcBef>
                <a:spcPts val="0"/>
              </a:spcBef>
              <a:defRPr sz="3600" b="1">
                <a:solidFill>
                  <a:srgbClr val="000000"/>
                </a:solidFill>
                <a:latin typeface="Abadi" panose="020B0604020104020204" pitchFamily="34" charset="0"/>
                <a:ea typeface="+mj-ea"/>
                <a:cs typeface="+mj-cs"/>
                <a:sym typeface="Helvetica Neue"/>
              </a:defRPr>
            </a:lvl2pPr>
            <a:lvl3pPr marL="1676400" indent="-457200" defTabSz="825500">
              <a:lnSpc>
                <a:spcPct val="100000"/>
              </a:lnSpc>
              <a:spcBef>
                <a:spcPts val="0"/>
              </a:spcBef>
              <a:defRPr sz="3600" b="1">
                <a:solidFill>
                  <a:srgbClr val="000000"/>
                </a:solidFill>
                <a:latin typeface="Abadi" panose="020B0604020104020204" pitchFamily="34" charset="0"/>
                <a:ea typeface="+mj-ea"/>
                <a:cs typeface="+mj-cs"/>
                <a:sym typeface="Helvetica Neue"/>
              </a:defRPr>
            </a:lvl3pPr>
            <a:lvl4pPr marL="2286000" indent="-457200" defTabSz="825500">
              <a:lnSpc>
                <a:spcPct val="100000"/>
              </a:lnSpc>
              <a:spcBef>
                <a:spcPts val="0"/>
              </a:spcBef>
              <a:defRPr sz="3600" b="1">
                <a:solidFill>
                  <a:srgbClr val="000000"/>
                </a:solidFill>
                <a:latin typeface="Abadi" panose="020B0604020104020204" pitchFamily="34" charset="0"/>
                <a:ea typeface="+mj-ea"/>
                <a:cs typeface="+mj-cs"/>
                <a:sym typeface="Helvetica Neue"/>
              </a:defRPr>
            </a:lvl4pPr>
            <a:lvl5pPr marL="2895600" indent="-457200" defTabSz="825500">
              <a:lnSpc>
                <a:spcPct val="100000"/>
              </a:lnSpc>
              <a:spcBef>
                <a:spcPts val="0"/>
              </a:spcBef>
              <a:defRPr sz="3600" b="1">
                <a:solidFill>
                  <a:srgbClr val="000000"/>
                </a:solidFill>
                <a:latin typeface="Abadi" panose="020B0604020104020204" pitchFamily="34" charset="0"/>
                <a:ea typeface="+mj-ea"/>
                <a:cs typeface="+mj-cs"/>
                <a:sym typeface="Helvetica Neue"/>
              </a:defRPr>
            </a:lvl5pPr>
          </a:lstStyle>
          <a:p>
            <a:r>
              <a:rPr dirty="0"/>
              <a:t>Author and Date</a:t>
            </a:r>
          </a:p>
          <a:p>
            <a:pPr lvl="1"/>
            <a:endParaRPr dirty="0"/>
          </a:p>
          <a:p>
            <a:pPr lvl="2"/>
            <a:endParaRPr dirty="0"/>
          </a:p>
          <a:p>
            <a:pPr lvl="3"/>
            <a:endParaRPr dirty="0"/>
          </a:p>
          <a:p>
            <a:pPr lvl="4"/>
            <a:endParaRPr dirty="0"/>
          </a:p>
        </p:txBody>
      </p:sp>
      <p:sp>
        <p:nvSpPr>
          <p:cNvPr id="1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21971005" cy="4648202"/>
          </a:xfrm>
          <a:prstGeom prst="rect">
            <a:avLst/>
          </a:prstGeom>
        </p:spPr>
        <p:txBody>
          <a:bodyPr anchor="b"/>
          <a:lstStyle>
            <a:lvl1pPr>
              <a:defRPr sz="30000" spc="-600">
                <a:solidFill>
                  <a:srgbClr val="2B3F45"/>
                </a:solidFill>
              </a:defRPr>
            </a:lvl1pPr>
          </a:lstStyle>
          <a:p>
            <a:r>
              <a:t>Presentation Title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1342" y="7223190"/>
            <a:ext cx="21971002" cy="1905002"/>
          </a:xfrm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8600">
                <a:solidFill>
                  <a:srgbClr val="2B3F45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r>
              <a:t>Presentation Subtitle</a:t>
            </a:r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6CB4B4D-7CA3-9044-876B-883B54F8677D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numCol="1" spcCol="38100"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solidFill>
                  <a:srgbClr val="000000"/>
                </a:solidFill>
                <a:latin typeface="Abadi" panose="020B0604020104020204" pitchFamily="34" charset="0"/>
                <a:ea typeface="Abadi" panose="020B0604020104020204" pitchFamily="34" charset="0"/>
                <a:cs typeface="Abadi" panose="020B0604020104020204" pitchFamily="34" charset="0"/>
                <a:sym typeface="Helvetica Neue Medium"/>
              </a:defRPr>
            </a:lvl1pPr>
            <a:lvl2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solidFill>
                  <a:srgbClr val="000000"/>
                </a:solidFill>
                <a:latin typeface="Abadi" panose="020B0604020104020204" pitchFamily="34" charset="0"/>
                <a:ea typeface="Abadi" panose="020B0604020104020204" pitchFamily="34" charset="0"/>
                <a:cs typeface="Abadi" panose="020B0604020104020204" pitchFamily="34" charset="0"/>
                <a:sym typeface="Helvetica Neue Medium"/>
              </a:defRPr>
            </a:lvl2pPr>
            <a:lvl3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solidFill>
                  <a:srgbClr val="000000"/>
                </a:solidFill>
                <a:latin typeface="Abadi" panose="020B0604020104020204" pitchFamily="34" charset="0"/>
                <a:ea typeface="Abadi" panose="020B0604020104020204" pitchFamily="34" charset="0"/>
                <a:cs typeface="Abadi" panose="020B0604020104020204" pitchFamily="34" charset="0"/>
                <a:sym typeface="Helvetica Neue Medium"/>
              </a:defRPr>
            </a:lvl3pPr>
            <a:lvl4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solidFill>
                  <a:srgbClr val="000000"/>
                </a:solidFill>
                <a:latin typeface="Abadi" panose="020B0604020104020204" pitchFamily="34" charset="0"/>
                <a:ea typeface="Abadi" panose="020B0604020104020204" pitchFamily="34" charset="0"/>
                <a:cs typeface="Abadi" panose="020B0604020104020204" pitchFamily="34" charset="0"/>
                <a:sym typeface="Helvetica Neue Medium"/>
              </a:defRPr>
            </a:lvl4pPr>
            <a:lvl5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solidFill>
                  <a:srgbClr val="000000"/>
                </a:solidFill>
                <a:latin typeface="Abadi" panose="020B0604020104020204" pitchFamily="34" charset="0"/>
                <a:ea typeface="Abadi" panose="020B0604020104020204" pitchFamily="34" charset="0"/>
                <a:cs typeface="Abadi" panose="020B0604020104020204" pitchFamily="34" charset="0"/>
                <a:sym typeface="Helvetica Neue Medium"/>
              </a:defRPr>
            </a:lvl5pPr>
          </a:lstStyle>
          <a:p>
            <a:r>
              <a:rPr dirty="0"/>
              <a:t>Statement</a:t>
            </a:r>
          </a:p>
          <a:p>
            <a:pPr lvl="1"/>
            <a:endParaRPr dirty="0"/>
          </a:p>
          <a:p>
            <a:pPr lvl="2"/>
            <a:endParaRPr dirty="0"/>
          </a:p>
          <a:p>
            <a:pPr lvl="3"/>
            <a:endParaRPr dirty="0"/>
          </a:p>
          <a:p>
            <a:pPr lvl="4"/>
            <a:endParaRPr dirty="0"/>
          </a:p>
        </p:txBody>
      </p:sp>
      <p:sp>
        <p:nvSpPr>
          <p:cNvPr id="9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6CB4B4D-7CA3-9044-876B-883B54F8677D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075926"/>
            <a:ext cx="21971000" cy="7241586"/>
          </a:xfrm>
          <a:prstGeom prst="rect">
            <a:avLst/>
          </a:prstGeom>
        </p:spPr>
        <p:txBody>
          <a:bodyPr numCol="1" spcCol="38100"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>
                <a:solidFill>
                  <a:srgbClr val="000000"/>
                </a:solidFill>
                <a:latin typeface="Abadi" panose="020B0604020104020204" pitchFamily="34" charset="0"/>
                <a:ea typeface="+mj-ea"/>
                <a:cs typeface="+mj-cs"/>
                <a:sym typeface="Helvetica Neue"/>
              </a:defRPr>
            </a:lvl1pPr>
            <a:lvl2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>
                <a:solidFill>
                  <a:srgbClr val="000000"/>
                </a:solidFill>
                <a:latin typeface="Abadi" panose="020B0604020104020204" pitchFamily="34" charset="0"/>
                <a:ea typeface="+mj-ea"/>
                <a:cs typeface="+mj-cs"/>
                <a:sym typeface="Helvetica Neue"/>
              </a:defRPr>
            </a:lvl2pPr>
            <a:lvl3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>
                <a:solidFill>
                  <a:srgbClr val="000000"/>
                </a:solidFill>
                <a:latin typeface="Abadi" panose="020B0604020104020204" pitchFamily="34" charset="0"/>
                <a:ea typeface="+mj-ea"/>
                <a:cs typeface="+mj-cs"/>
                <a:sym typeface="Helvetica Neue"/>
              </a:defRPr>
            </a:lvl3pPr>
            <a:lvl4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>
                <a:solidFill>
                  <a:srgbClr val="000000"/>
                </a:solidFill>
                <a:latin typeface="Abadi" panose="020B0604020104020204" pitchFamily="34" charset="0"/>
                <a:ea typeface="+mj-ea"/>
                <a:cs typeface="+mj-cs"/>
                <a:sym typeface="Helvetica Neue"/>
              </a:defRPr>
            </a:lvl4pPr>
            <a:lvl5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>
                <a:solidFill>
                  <a:srgbClr val="000000"/>
                </a:solidFill>
                <a:latin typeface="Abadi" panose="020B0604020104020204" pitchFamily="34" charset="0"/>
                <a:ea typeface="+mj-ea"/>
                <a:cs typeface="+mj-cs"/>
                <a:sym typeface="Helvetica Neue"/>
              </a:defRPr>
            </a:lvl5pPr>
          </a:lstStyle>
          <a:p>
            <a:r>
              <a:rPr dirty="0"/>
              <a:t>100%</a:t>
            </a:r>
          </a:p>
          <a:p>
            <a:pPr lvl="1"/>
            <a:endParaRPr dirty="0"/>
          </a:p>
          <a:p>
            <a:pPr lvl="2"/>
            <a:endParaRPr dirty="0"/>
          </a:p>
          <a:p>
            <a:pPr lvl="3"/>
            <a:endParaRPr dirty="0"/>
          </a:p>
          <a:p>
            <a:pPr lvl="4"/>
            <a:endParaRPr dirty="0"/>
          </a:p>
        </p:txBody>
      </p:sp>
      <p:sp>
        <p:nvSpPr>
          <p:cNvPr id="107" name="Fact informa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>
                <a:solidFill>
                  <a:srgbClr val="000000"/>
                </a:solidFill>
                <a:latin typeface="Abadi" panose="020B0604020104020204" pitchFamily="34" charset="0"/>
                <a:ea typeface="+mj-ea"/>
                <a:cs typeface="+mj-cs"/>
                <a:sym typeface="Helvetica Neue"/>
              </a:defRPr>
            </a:lvl1pPr>
          </a:lstStyle>
          <a:p>
            <a:r>
              <a:rPr dirty="0"/>
              <a:t>Fact information</a:t>
            </a:r>
          </a:p>
        </p:txBody>
      </p:sp>
      <p:sp>
        <p:nvSpPr>
          <p:cNvPr id="10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6CB4B4D-7CA3-9044-876B-883B54F8677D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2430024" y="10675453"/>
            <a:ext cx="20200054" cy="636980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586104">
              <a:lnSpc>
                <a:spcPct val="100000"/>
              </a:lnSpc>
              <a:spcBef>
                <a:spcPts val="0"/>
              </a:spcBef>
              <a:buSzTx/>
              <a:buNone/>
              <a:defRPr sz="3100">
                <a:solidFill>
                  <a:srgbClr val="FFFFFF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  <a:lvl2pPr marL="1003300" indent="-393700" defTabSz="586104">
              <a:lnSpc>
                <a:spcPct val="100000"/>
              </a:lnSpc>
              <a:spcBef>
                <a:spcPts val="0"/>
              </a:spcBef>
              <a:defRPr sz="3100">
                <a:solidFill>
                  <a:srgbClr val="FFFFFF"/>
                </a:solidFill>
                <a:latin typeface="Avenir Heavy"/>
                <a:ea typeface="Avenir Heavy"/>
                <a:cs typeface="Avenir Heavy"/>
                <a:sym typeface="Avenir Heavy"/>
              </a:defRPr>
            </a:lvl2pPr>
            <a:lvl3pPr marL="1612900" indent="-393700" defTabSz="586104">
              <a:lnSpc>
                <a:spcPct val="100000"/>
              </a:lnSpc>
              <a:spcBef>
                <a:spcPts val="0"/>
              </a:spcBef>
              <a:defRPr sz="3100">
                <a:solidFill>
                  <a:srgbClr val="FFFFFF"/>
                </a:solidFill>
                <a:latin typeface="Avenir Heavy"/>
                <a:ea typeface="Avenir Heavy"/>
                <a:cs typeface="Avenir Heavy"/>
                <a:sym typeface="Avenir Heavy"/>
              </a:defRPr>
            </a:lvl3pPr>
            <a:lvl4pPr marL="2222500" indent="-393700" defTabSz="586104">
              <a:lnSpc>
                <a:spcPct val="100000"/>
              </a:lnSpc>
              <a:spcBef>
                <a:spcPts val="0"/>
              </a:spcBef>
              <a:defRPr sz="3100">
                <a:solidFill>
                  <a:srgbClr val="FFFFFF"/>
                </a:solidFill>
                <a:latin typeface="Avenir Heavy"/>
                <a:ea typeface="Avenir Heavy"/>
                <a:cs typeface="Avenir Heavy"/>
                <a:sym typeface="Avenir Heavy"/>
              </a:defRPr>
            </a:lvl4pPr>
            <a:lvl5pPr marL="2832100" indent="-393700" defTabSz="586104">
              <a:lnSpc>
                <a:spcPct val="100000"/>
              </a:lnSpc>
              <a:spcBef>
                <a:spcPts val="0"/>
              </a:spcBef>
              <a:defRPr sz="3100">
                <a:solidFill>
                  <a:srgbClr val="FFFFFF"/>
                </a:solidFill>
                <a:latin typeface="Avenir Heavy"/>
                <a:ea typeface="Avenir Heavy"/>
                <a:cs typeface="Avenir Heavy"/>
                <a:sym typeface="Avenir Heavy"/>
              </a:defRPr>
            </a:lvl5pPr>
          </a:lstStyle>
          <a:p>
            <a:r>
              <a:t>Attribution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6" name="Body Level One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1753923" y="4939860"/>
            <a:ext cx="20876154" cy="3836281"/>
          </a:xfrm>
          <a:prstGeom prst="rect">
            <a:avLst/>
          </a:prstGeom>
        </p:spPr>
        <p:txBody>
          <a:bodyPr numCol="1" spcCol="38100"/>
          <a:lstStyle>
            <a:lvl1pPr marL="469900" indent="-300876">
              <a:spcBef>
                <a:spcPts val="0"/>
              </a:spcBef>
              <a:buSzTx/>
              <a:buNone/>
              <a:defRPr sz="8500" spc="-200">
                <a:solidFill>
                  <a:srgbClr val="000000"/>
                </a:solidFill>
                <a:latin typeface="Abadi" panose="020B0604020104020204" pitchFamily="34" charset="0"/>
                <a:ea typeface="Abadi" panose="020B0604020104020204" pitchFamily="34" charset="0"/>
                <a:cs typeface="Abadi" panose="020B0604020104020204" pitchFamily="34" charset="0"/>
                <a:sym typeface="Helvetica Neue Medium"/>
              </a:defRPr>
            </a:lvl1pPr>
          </a:lstStyle>
          <a:p>
            <a:r>
              <a:rPr dirty="0"/>
              <a:t>“Notable Quote”</a:t>
            </a:r>
          </a:p>
        </p:txBody>
      </p:sp>
      <p:sp>
        <p:nvSpPr>
          <p:cNvPr id="1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6CB4B4D-7CA3-9044-876B-883B54F8677D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Image"/>
          <p:cNvSpPr>
            <a:spLocks noGrp="1"/>
          </p:cNvSpPr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125" name="Image"/>
          <p:cNvSpPr>
            <a:spLocks noGrp="1"/>
          </p:cNvSpPr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126" name="Image"/>
          <p:cNvSpPr>
            <a:spLocks noGrp="1"/>
          </p:cNvSpPr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12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6CB4B4D-7CA3-9044-876B-883B54F8677D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Image"/>
          <p:cNvSpPr>
            <a:spLocks noGrp="1"/>
          </p:cNvSpPr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1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6CB4B4D-7CA3-9044-876B-883B54F8677D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666699290_02_crop_3159x1892.jpg"/>
          <p:cNvSpPr>
            <a:spLocks noGrp="1"/>
          </p:cNvSpPr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2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z="30000" spc="-600">
                <a:solidFill>
                  <a:srgbClr val="2B3F45"/>
                </a:solidFill>
              </a:defRPr>
            </a:lvl1pPr>
          </a:lstStyle>
          <a:p>
            <a:r>
              <a:t>Presentation Title</a:t>
            </a:r>
          </a:p>
        </p:txBody>
      </p:sp>
      <p:sp>
        <p:nvSpPr>
          <p:cNvPr id="2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7690" y="1106137"/>
            <a:ext cx="21968621" cy="636980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>
                <a:solidFill>
                  <a:srgbClr val="000000"/>
                </a:solidFill>
                <a:latin typeface="Abadi" panose="020B0604020104020204" pitchFamily="34" charset="0"/>
                <a:ea typeface="+mj-ea"/>
                <a:cs typeface="+mj-cs"/>
                <a:sym typeface="Helvetica Neue"/>
              </a:defRPr>
            </a:lvl1pPr>
            <a:lvl2pPr marL="1066800" indent="-457200" defTabSz="825500">
              <a:lnSpc>
                <a:spcPct val="100000"/>
              </a:lnSpc>
              <a:spcBef>
                <a:spcPts val="0"/>
              </a:spcBef>
              <a:defRPr sz="3600" b="1">
                <a:solidFill>
                  <a:srgbClr val="000000"/>
                </a:solidFill>
                <a:latin typeface="Abadi" panose="020B0604020104020204" pitchFamily="34" charset="0"/>
                <a:ea typeface="+mj-ea"/>
                <a:cs typeface="+mj-cs"/>
                <a:sym typeface="Helvetica Neue"/>
              </a:defRPr>
            </a:lvl2pPr>
            <a:lvl3pPr marL="1676400" indent="-457200" defTabSz="825500">
              <a:lnSpc>
                <a:spcPct val="100000"/>
              </a:lnSpc>
              <a:spcBef>
                <a:spcPts val="0"/>
              </a:spcBef>
              <a:defRPr sz="3600" b="1">
                <a:solidFill>
                  <a:srgbClr val="000000"/>
                </a:solidFill>
                <a:latin typeface="Abadi" panose="020B0604020104020204" pitchFamily="34" charset="0"/>
                <a:ea typeface="+mj-ea"/>
                <a:cs typeface="+mj-cs"/>
                <a:sym typeface="Helvetica Neue"/>
              </a:defRPr>
            </a:lvl3pPr>
            <a:lvl4pPr marL="2286000" indent="-457200" defTabSz="825500">
              <a:lnSpc>
                <a:spcPct val="100000"/>
              </a:lnSpc>
              <a:spcBef>
                <a:spcPts val="0"/>
              </a:spcBef>
              <a:defRPr sz="3600" b="1">
                <a:solidFill>
                  <a:srgbClr val="000000"/>
                </a:solidFill>
                <a:latin typeface="Abadi" panose="020B0604020104020204" pitchFamily="34" charset="0"/>
                <a:ea typeface="+mj-ea"/>
                <a:cs typeface="+mj-cs"/>
                <a:sym typeface="Helvetica Neue"/>
              </a:defRPr>
            </a:lvl4pPr>
            <a:lvl5pPr marL="2895600" indent="-457200" defTabSz="825500">
              <a:lnSpc>
                <a:spcPct val="100000"/>
              </a:lnSpc>
              <a:spcBef>
                <a:spcPts val="0"/>
              </a:spcBef>
              <a:defRPr sz="3600" b="1">
                <a:solidFill>
                  <a:srgbClr val="000000"/>
                </a:solidFill>
                <a:latin typeface="Abadi" panose="020B0604020104020204" pitchFamily="34" charset="0"/>
                <a:ea typeface="+mj-ea"/>
                <a:cs typeface="+mj-cs"/>
                <a:sym typeface="Helvetica Neue"/>
              </a:defRPr>
            </a:lvl5pPr>
          </a:lstStyle>
          <a:p>
            <a:r>
              <a:rPr dirty="0"/>
              <a:t>Author and Date</a:t>
            </a:r>
          </a:p>
          <a:p>
            <a:pPr lvl="1"/>
            <a:endParaRPr dirty="0"/>
          </a:p>
          <a:p>
            <a:pPr lvl="2"/>
            <a:endParaRPr dirty="0"/>
          </a:p>
          <a:p>
            <a:pPr lvl="3"/>
            <a:endParaRPr dirty="0"/>
          </a:p>
          <a:p>
            <a:pPr lvl="4"/>
            <a:endParaRPr dirty="0"/>
          </a:p>
        </p:txBody>
      </p:sp>
      <p:sp>
        <p:nvSpPr>
          <p:cNvPr id="24" name="Body Level One…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06500" y="11609909"/>
            <a:ext cx="21971000" cy="1116953"/>
          </a:xfrm>
          <a:prstGeom prst="rect">
            <a:avLst/>
          </a:prstGeom>
        </p:spPr>
        <p:txBody>
          <a:bodyPr numCol="1" spcCol="38100"/>
          <a:lstStyle>
            <a:lvl1pPr marL="0" indent="0" defTabSz="561340">
              <a:lnSpc>
                <a:spcPct val="100000"/>
              </a:lnSpc>
              <a:spcBef>
                <a:spcPts val="0"/>
              </a:spcBef>
              <a:buSzTx/>
              <a:buNone/>
              <a:defRPr sz="5848">
                <a:solidFill>
                  <a:srgbClr val="2B3F45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r>
              <a:t>Presentation Subtitle</a:t>
            </a:r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6CB4B4D-7CA3-9044-876B-883B54F8677D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910457886_1434x1669.jpg"/>
          <p:cNvSpPr>
            <a:spLocks noGrp="1"/>
          </p:cNvSpPr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3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270000"/>
            <a:ext cx="9779000" cy="5882274"/>
          </a:xfrm>
          <a:prstGeom prst="rect">
            <a:avLst/>
          </a:prstGeom>
        </p:spPr>
        <p:txBody>
          <a:bodyPr anchor="b"/>
          <a:lstStyle/>
          <a:p>
            <a:r>
              <a:t>Slide Title</a:t>
            </a:r>
          </a:p>
        </p:txBody>
      </p:sp>
      <p:sp>
        <p:nvSpPr>
          <p:cNvPr id="3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8600">
                <a:solidFill>
                  <a:srgbClr val="2B3F45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  <a:lvl2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8600">
                <a:solidFill>
                  <a:srgbClr val="2B3F45"/>
                </a:solidFill>
                <a:latin typeface="Avenir Black"/>
                <a:ea typeface="Avenir Black"/>
                <a:cs typeface="Avenir Black"/>
                <a:sym typeface="Avenir Black"/>
              </a:defRPr>
            </a:lvl2pPr>
            <a:lvl3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8600">
                <a:solidFill>
                  <a:srgbClr val="2B3F45"/>
                </a:solidFill>
                <a:latin typeface="Avenir Black"/>
                <a:ea typeface="Avenir Black"/>
                <a:cs typeface="Avenir Black"/>
                <a:sym typeface="Avenir Black"/>
              </a:defRPr>
            </a:lvl3pPr>
            <a:lvl4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8600">
                <a:solidFill>
                  <a:srgbClr val="2B3F45"/>
                </a:solidFill>
                <a:latin typeface="Avenir Black"/>
                <a:ea typeface="Avenir Black"/>
                <a:cs typeface="Avenir Black"/>
                <a:sym typeface="Avenir Black"/>
              </a:defRPr>
            </a:lvl4pPr>
            <a:lvl5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8600">
                <a:solidFill>
                  <a:srgbClr val="2B3F45"/>
                </a:solidFill>
                <a:latin typeface="Avenir Black"/>
                <a:ea typeface="Avenir Black"/>
                <a:cs typeface="Avenir Black"/>
                <a:sym typeface="Avenir Black"/>
              </a:defRPr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9421" y="13080242"/>
            <a:ext cx="352661" cy="37959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6CB4B4D-7CA3-9044-876B-883B54F8677D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3164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4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2372961"/>
            <a:ext cx="21971000" cy="934781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470534">
              <a:lnSpc>
                <a:spcPct val="100000"/>
              </a:lnSpc>
              <a:spcBef>
                <a:spcPts val="0"/>
              </a:spcBef>
              <a:buSzTx/>
              <a:buNone/>
              <a:defRPr sz="4900">
                <a:solidFill>
                  <a:srgbClr val="2B3F45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  <a:lvl2pPr marL="1231900" indent="-622300" defTabSz="470534">
              <a:lnSpc>
                <a:spcPct val="100000"/>
              </a:lnSpc>
              <a:spcBef>
                <a:spcPts val="0"/>
              </a:spcBef>
              <a:defRPr sz="4900">
                <a:solidFill>
                  <a:srgbClr val="2B3F45"/>
                </a:solidFill>
                <a:latin typeface="Avenir Black"/>
                <a:ea typeface="Avenir Black"/>
                <a:cs typeface="Avenir Black"/>
                <a:sym typeface="Avenir Black"/>
              </a:defRPr>
            </a:lvl2pPr>
            <a:lvl3pPr marL="1841500" indent="-622300" defTabSz="470534">
              <a:lnSpc>
                <a:spcPct val="100000"/>
              </a:lnSpc>
              <a:spcBef>
                <a:spcPts val="0"/>
              </a:spcBef>
              <a:defRPr sz="4900">
                <a:solidFill>
                  <a:srgbClr val="2B3F45"/>
                </a:solidFill>
                <a:latin typeface="Avenir Black"/>
                <a:ea typeface="Avenir Black"/>
                <a:cs typeface="Avenir Black"/>
                <a:sym typeface="Avenir Black"/>
              </a:defRPr>
            </a:lvl3pPr>
            <a:lvl4pPr marL="2451100" indent="-622300" defTabSz="470534">
              <a:lnSpc>
                <a:spcPct val="100000"/>
              </a:lnSpc>
              <a:spcBef>
                <a:spcPts val="0"/>
              </a:spcBef>
              <a:defRPr sz="4900">
                <a:solidFill>
                  <a:srgbClr val="2B3F45"/>
                </a:solidFill>
                <a:latin typeface="Avenir Black"/>
                <a:ea typeface="Avenir Black"/>
                <a:cs typeface="Avenir Black"/>
                <a:sym typeface="Avenir Black"/>
              </a:defRPr>
            </a:lvl4pPr>
            <a:lvl5pPr marL="3060700" indent="-622300" defTabSz="470534">
              <a:lnSpc>
                <a:spcPct val="100000"/>
              </a:lnSpc>
              <a:spcBef>
                <a:spcPts val="0"/>
              </a:spcBef>
              <a:defRPr sz="4900">
                <a:solidFill>
                  <a:srgbClr val="2B3F45"/>
                </a:solidFill>
                <a:latin typeface="Avenir Black"/>
                <a:ea typeface="Avenir Black"/>
                <a:cs typeface="Avenir Black"/>
                <a:sym typeface="Avenir Black"/>
              </a:defRPr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4" name="Body Level One…"/>
          <p:cNvSpPr txBox="1">
            <a:spLocks noGrp="1"/>
          </p:cNvSpPr>
          <p:nvPr>
            <p:ph type="body" idx="21" hasCustomPrompt="1"/>
          </p:nvPr>
        </p:nvSpPr>
        <p:spPr>
          <a:prstGeom prst="rect">
            <a:avLst/>
          </a:prstGeom>
        </p:spPr>
        <p:txBody>
          <a:bodyPr numCol="1" spcCol="38100"/>
          <a:lstStyle/>
          <a:p>
            <a:r>
              <a:t>Slide bullet text</a:t>
            </a:r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6CB4B4D-7CA3-9044-876B-883B54F8677D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6CB4B4D-7CA3-9044-876B-883B54F8677D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2372961"/>
            <a:ext cx="9779000" cy="934781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470534">
              <a:lnSpc>
                <a:spcPct val="100000"/>
              </a:lnSpc>
              <a:spcBef>
                <a:spcPts val="0"/>
              </a:spcBef>
              <a:buSzTx/>
              <a:buNone/>
              <a:defRPr sz="4900">
                <a:solidFill>
                  <a:srgbClr val="2B3F45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  <a:lvl2pPr marL="1231900" indent="-622300" defTabSz="470534">
              <a:lnSpc>
                <a:spcPct val="100000"/>
              </a:lnSpc>
              <a:spcBef>
                <a:spcPts val="0"/>
              </a:spcBef>
              <a:defRPr sz="4900">
                <a:solidFill>
                  <a:srgbClr val="2B3F45"/>
                </a:solidFill>
                <a:latin typeface="Avenir Black"/>
                <a:ea typeface="Avenir Black"/>
                <a:cs typeface="Avenir Black"/>
                <a:sym typeface="Avenir Black"/>
              </a:defRPr>
            </a:lvl2pPr>
            <a:lvl3pPr marL="1841500" indent="-622300" defTabSz="470534">
              <a:lnSpc>
                <a:spcPct val="100000"/>
              </a:lnSpc>
              <a:spcBef>
                <a:spcPts val="0"/>
              </a:spcBef>
              <a:defRPr sz="4900">
                <a:solidFill>
                  <a:srgbClr val="2B3F45"/>
                </a:solidFill>
                <a:latin typeface="Avenir Black"/>
                <a:ea typeface="Avenir Black"/>
                <a:cs typeface="Avenir Black"/>
                <a:sym typeface="Avenir Black"/>
              </a:defRPr>
            </a:lvl3pPr>
            <a:lvl4pPr marL="2451100" indent="-622300" defTabSz="470534">
              <a:lnSpc>
                <a:spcPct val="100000"/>
              </a:lnSpc>
              <a:spcBef>
                <a:spcPts val="0"/>
              </a:spcBef>
              <a:defRPr sz="4900">
                <a:solidFill>
                  <a:srgbClr val="2B3F45"/>
                </a:solidFill>
                <a:latin typeface="Avenir Black"/>
                <a:ea typeface="Avenir Black"/>
                <a:cs typeface="Avenir Black"/>
                <a:sym typeface="Avenir Black"/>
              </a:defRPr>
            </a:lvl4pPr>
            <a:lvl5pPr marL="3060700" indent="-622300" defTabSz="470534">
              <a:lnSpc>
                <a:spcPct val="100000"/>
              </a:lnSpc>
              <a:spcBef>
                <a:spcPts val="0"/>
              </a:spcBef>
              <a:defRPr sz="4900">
                <a:solidFill>
                  <a:srgbClr val="2B3F45"/>
                </a:solidFill>
                <a:latin typeface="Avenir Black"/>
                <a:ea typeface="Avenir Black"/>
                <a:cs typeface="Avenir Black"/>
                <a:sym typeface="Avenir Black"/>
              </a:defRPr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1" name="Body Level One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1206500" y="4248503"/>
            <a:ext cx="9779000" cy="8256631"/>
          </a:xfrm>
          <a:prstGeom prst="rect">
            <a:avLst/>
          </a:prstGeom>
        </p:spPr>
        <p:txBody>
          <a:bodyPr numCol="1" spcCol="38100"/>
          <a:lstStyle/>
          <a:p>
            <a:r>
              <a:t>Slide bullet text</a:t>
            </a:r>
          </a:p>
        </p:txBody>
      </p:sp>
      <p:sp>
        <p:nvSpPr>
          <p:cNvPr id="62" name="660384004_1290x1720.jpg"/>
          <p:cNvSpPr>
            <a:spLocks noGrp="1"/>
          </p:cNvSpPr>
          <p:nvPr>
            <p:ph type="pic" idx="22"/>
          </p:nvPr>
        </p:nvSpPr>
        <p:spPr>
          <a:xfrm>
            <a:off x="12192000" y="-407266"/>
            <a:ext cx="10916874" cy="14555833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6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6CB4B4D-7CA3-9044-876B-883B54F8677D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5" cy="4648200"/>
          </a:xfrm>
          <a:prstGeom prst="rect">
            <a:avLst/>
          </a:prstGeom>
        </p:spPr>
        <p:txBody>
          <a:bodyPr anchor="ctr"/>
          <a:lstStyle>
            <a:lvl1pPr>
              <a:defRPr sz="11600" spc="-232">
                <a:solidFill>
                  <a:srgbClr val="000000"/>
                </a:solidFill>
                <a:latin typeface="Abadi" panose="020B0604020104020204" pitchFamily="34" charset="0"/>
                <a:ea typeface="Abadi" panose="020B0604020104020204" pitchFamily="34" charset="0"/>
                <a:cs typeface="Abadi" panose="020B0604020104020204" pitchFamily="34" charset="0"/>
                <a:sym typeface="Helvetica Neue Medium"/>
              </a:defRPr>
            </a:lvl1pPr>
          </a:lstStyle>
          <a:p>
            <a:r>
              <a:rPr dirty="0"/>
              <a:t>Section Title</a:t>
            </a:r>
          </a:p>
        </p:txBody>
      </p:sp>
      <p:sp>
        <p:nvSpPr>
          <p:cNvPr id="7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9421" y="13080242"/>
            <a:ext cx="352661" cy="37959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6CB4B4D-7CA3-9044-876B-883B54F8677D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495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80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2372961"/>
            <a:ext cx="21971000" cy="934781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470534">
              <a:lnSpc>
                <a:spcPct val="100000"/>
              </a:lnSpc>
              <a:spcBef>
                <a:spcPts val="0"/>
              </a:spcBef>
              <a:buSzTx/>
              <a:buNone/>
              <a:defRPr sz="4900">
                <a:solidFill>
                  <a:srgbClr val="2B3F45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  <a:lvl2pPr marL="1231900" indent="-622300" defTabSz="470534">
              <a:lnSpc>
                <a:spcPct val="100000"/>
              </a:lnSpc>
              <a:spcBef>
                <a:spcPts val="0"/>
              </a:spcBef>
              <a:defRPr sz="4900">
                <a:solidFill>
                  <a:srgbClr val="2B3F45"/>
                </a:solidFill>
                <a:latin typeface="Avenir Black"/>
                <a:ea typeface="Avenir Black"/>
                <a:cs typeface="Avenir Black"/>
                <a:sym typeface="Avenir Black"/>
              </a:defRPr>
            </a:lvl2pPr>
            <a:lvl3pPr marL="1841500" indent="-622300" defTabSz="470534">
              <a:lnSpc>
                <a:spcPct val="100000"/>
              </a:lnSpc>
              <a:spcBef>
                <a:spcPts val="0"/>
              </a:spcBef>
              <a:defRPr sz="4900">
                <a:solidFill>
                  <a:srgbClr val="2B3F45"/>
                </a:solidFill>
                <a:latin typeface="Avenir Black"/>
                <a:ea typeface="Avenir Black"/>
                <a:cs typeface="Avenir Black"/>
                <a:sym typeface="Avenir Black"/>
              </a:defRPr>
            </a:lvl3pPr>
            <a:lvl4pPr marL="2451100" indent="-622300" defTabSz="470534">
              <a:lnSpc>
                <a:spcPct val="100000"/>
              </a:lnSpc>
              <a:spcBef>
                <a:spcPts val="0"/>
              </a:spcBef>
              <a:defRPr sz="4900">
                <a:solidFill>
                  <a:srgbClr val="2B3F45"/>
                </a:solidFill>
                <a:latin typeface="Avenir Black"/>
                <a:ea typeface="Avenir Black"/>
                <a:cs typeface="Avenir Black"/>
                <a:sym typeface="Avenir Black"/>
              </a:defRPr>
            </a:lvl4pPr>
            <a:lvl5pPr marL="3060700" indent="-622300" defTabSz="470534">
              <a:lnSpc>
                <a:spcPct val="100000"/>
              </a:lnSpc>
              <a:spcBef>
                <a:spcPts val="0"/>
              </a:spcBef>
              <a:defRPr sz="4900">
                <a:solidFill>
                  <a:srgbClr val="2B3F45"/>
                </a:solidFill>
                <a:latin typeface="Avenir Black"/>
                <a:ea typeface="Avenir Black"/>
                <a:cs typeface="Avenir Black"/>
                <a:sym typeface="Avenir Black"/>
              </a:defRPr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8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6CB4B4D-7CA3-9044-876B-883B54F8677D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r>
              <a:t>Agenda Title</a:t>
            </a:r>
          </a:p>
        </p:txBody>
      </p:sp>
      <p:sp>
        <p:nvSpPr>
          <p:cNvPr id="89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2372961"/>
            <a:ext cx="21971000" cy="934781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470534">
              <a:lnSpc>
                <a:spcPct val="100000"/>
              </a:lnSpc>
              <a:spcBef>
                <a:spcPts val="0"/>
              </a:spcBef>
              <a:buSzTx/>
              <a:buNone/>
              <a:defRPr sz="4900">
                <a:solidFill>
                  <a:srgbClr val="2B3F45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  <a:lvl2pPr marL="1231900" indent="-622300" defTabSz="470534">
              <a:lnSpc>
                <a:spcPct val="100000"/>
              </a:lnSpc>
              <a:spcBef>
                <a:spcPts val="0"/>
              </a:spcBef>
              <a:defRPr sz="4900">
                <a:solidFill>
                  <a:srgbClr val="2B3F45"/>
                </a:solidFill>
                <a:latin typeface="Avenir Black"/>
                <a:ea typeface="Avenir Black"/>
                <a:cs typeface="Avenir Black"/>
                <a:sym typeface="Avenir Black"/>
              </a:defRPr>
            </a:lvl2pPr>
            <a:lvl3pPr marL="1841500" indent="-622300" defTabSz="470534">
              <a:lnSpc>
                <a:spcPct val="100000"/>
              </a:lnSpc>
              <a:spcBef>
                <a:spcPts val="0"/>
              </a:spcBef>
              <a:defRPr sz="4900">
                <a:solidFill>
                  <a:srgbClr val="2B3F45"/>
                </a:solidFill>
                <a:latin typeface="Avenir Black"/>
                <a:ea typeface="Avenir Black"/>
                <a:cs typeface="Avenir Black"/>
                <a:sym typeface="Avenir Black"/>
              </a:defRPr>
            </a:lvl3pPr>
            <a:lvl4pPr marL="2451100" indent="-622300" defTabSz="470534">
              <a:lnSpc>
                <a:spcPct val="100000"/>
              </a:lnSpc>
              <a:spcBef>
                <a:spcPts val="0"/>
              </a:spcBef>
              <a:defRPr sz="4900">
                <a:solidFill>
                  <a:srgbClr val="2B3F45"/>
                </a:solidFill>
                <a:latin typeface="Avenir Black"/>
                <a:ea typeface="Avenir Black"/>
                <a:cs typeface="Avenir Black"/>
                <a:sym typeface="Avenir Black"/>
              </a:defRPr>
            </a:lvl4pPr>
            <a:lvl5pPr marL="3060700" indent="-622300" defTabSz="470534">
              <a:lnSpc>
                <a:spcPct val="100000"/>
              </a:lnSpc>
              <a:spcBef>
                <a:spcPts val="0"/>
              </a:spcBef>
              <a:defRPr sz="4900">
                <a:solidFill>
                  <a:srgbClr val="2B3F45"/>
                </a:solidFill>
                <a:latin typeface="Avenir Black"/>
                <a:ea typeface="Avenir Black"/>
                <a:cs typeface="Avenir Black"/>
                <a:sym typeface="Avenir Black"/>
              </a:defRPr>
            </a:lvl5pPr>
          </a:lstStyle>
          <a:p>
            <a:r>
              <a:t>Agenda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0" name="Body Level One…"/>
          <p:cNvSpPr txBox="1">
            <a:spLocks noGrp="1"/>
          </p:cNvSpPr>
          <p:nvPr>
            <p:ph type="body" idx="21" hasCustomPrompt="1"/>
          </p:nvPr>
        </p:nvSpPr>
        <p:spPr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99">
                <a:solidFill>
                  <a:srgbClr val="000000"/>
                </a:solidFill>
                <a:latin typeface="Abadi" panose="020B0604020104020204" pitchFamily="34" charset="0"/>
                <a:ea typeface="+mj-ea"/>
                <a:cs typeface="+mj-cs"/>
                <a:sym typeface="Helvetica Neue"/>
              </a:defRPr>
            </a:lvl1pPr>
          </a:lstStyle>
          <a:p>
            <a:r>
              <a:rPr dirty="0"/>
              <a:t>Agenda Topics</a:t>
            </a:r>
          </a:p>
        </p:txBody>
      </p:sp>
      <p:sp>
        <p:nvSpPr>
          <p:cNvPr id="9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6CB4B4D-7CA3-9044-876B-883B54F8677D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3"/>
            <a:ext cx="21971000" cy="82560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2" spcCol="1098550">
            <a:normAutofit/>
          </a:bodyPr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3653366" y="2743200"/>
            <a:ext cx="19507201" cy="15053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9421" y="13076008"/>
            <a:ext cx="352661" cy="37959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  <a:latin typeface="Abadi" panose="020B0604020104020204" pitchFamily="34" charset="0"/>
                <a:ea typeface="+mj-ea"/>
                <a:cs typeface="+mj-cs"/>
                <a:sym typeface="Helvetica Neue"/>
              </a:defRPr>
            </a:lvl1pPr>
          </a:lstStyle>
          <a:p>
            <a:fld id="{86CB4B4D-7CA3-9044-876B-883B54F8677D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med"/>
  <p:txStyles>
    <p:titleStyle>
      <a:lvl1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0" i="0" u="none" strike="noStrike" cap="none" spc="-170" baseline="0">
          <a:solidFill>
            <a:srgbClr val="2B9DA3"/>
          </a:solidFill>
          <a:uFillTx/>
          <a:latin typeface="Avenir Heavy"/>
          <a:ea typeface="Avenir Heavy"/>
          <a:cs typeface="Avenir Heavy"/>
          <a:sym typeface="Avenir Heavy"/>
        </a:defRPr>
      </a:lvl1pPr>
      <a:lvl2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0" i="0" u="none" strike="noStrike" cap="none" spc="-170" baseline="0">
          <a:solidFill>
            <a:srgbClr val="2B9DA3"/>
          </a:solidFill>
          <a:uFillTx/>
          <a:latin typeface="Avenir Heavy"/>
          <a:ea typeface="Avenir Heavy"/>
          <a:cs typeface="Avenir Heavy"/>
          <a:sym typeface="Avenir Heavy"/>
        </a:defRPr>
      </a:lvl2pPr>
      <a:lvl3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0" i="0" u="none" strike="noStrike" cap="none" spc="-170" baseline="0">
          <a:solidFill>
            <a:srgbClr val="2B9DA3"/>
          </a:solidFill>
          <a:uFillTx/>
          <a:latin typeface="Avenir Heavy"/>
          <a:ea typeface="Avenir Heavy"/>
          <a:cs typeface="Avenir Heavy"/>
          <a:sym typeface="Avenir Heavy"/>
        </a:defRPr>
      </a:lvl3pPr>
      <a:lvl4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0" i="0" u="none" strike="noStrike" cap="none" spc="-170" baseline="0">
          <a:solidFill>
            <a:srgbClr val="2B9DA3"/>
          </a:solidFill>
          <a:uFillTx/>
          <a:latin typeface="Avenir Heavy"/>
          <a:ea typeface="Avenir Heavy"/>
          <a:cs typeface="Avenir Heavy"/>
          <a:sym typeface="Avenir Heavy"/>
        </a:defRPr>
      </a:lvl4pPr>
      <a:lvl5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0" i="0" u="none" strike="noStrike" cap="none" spc="-170" baseline="0">
          <a:solidFill>
            <a:srgbClr val="2B9DA3"/>
          </a:solidFill>
          <a:uFillTx/>
          <a:latin typeface="Avenir Heavy"/>
          <a:ea typeface="Avenir Heavy"/>
          <a:cs typeface="Avenir Heavy"/>
          <a:sym typeface="Avenir Heavy"/>
        </a:defRPr>
      </a:lvl5pPr>
      <a:lvl6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0" i="0" u="none" strike="noStrike" cap="none" spc="-170" baseline="0">
          <a:solidFill>
            <a:srgbClr val="2B9DA3"/>
          </a:solidFill>
          <a:uFillTx/>
          <a:latin typeface="Avenir Heavy"/>
          <a:ea typeface="Avenir Heavy"/>
          <a:cs typeface="Avenir Heavy"/>
          <a:sym typeface="Avenir Heavy"/>
        </a:defRPr>
      </a:lvl6pPr>
      <a:lvl7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0" i="0" u="none" strike="noStrike" cap="none" spc="-170" baseline="0">
          <a:solidFill>
            <a:srgbClr val="2B9DA3"/>
          </a:solidFill>
          <a:uFillTx/>
          <a:latin typeface="Avenir Heavy"/>
          <a:ea typeface="Avenir Heavy"/>
          <a:cs typeface="Avenir Heavy"/>
          <a:sym typeface="Avenir Heavy"/>
        </a:defRPr>
      </a:lvl7pPr>
      <a:lvl8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0" i="0" u="none" strike="noStrike" cap="none" spc="-170" baseline="0">
          <a:solidFill>
            <a:srgbClr val="2B9DA3"/>
          </a:solidFill>
          <a:uFillTx/>
          <a:latin typeface="Avenir Heavy"/>
          <a:ea typeface="Avenir Heavy"/>
          <a:cs typeface="Avenir Heavy"/>
          <a:sym typeface="Avenir Heavy"/>
        </a:defRPr>
      </a:lvl8pPr>
      <a:lvl9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0" i="0" u="none" strike="noStrike" cap="none" spc="-170" baseline="0">
          <a:solidFill>
            <a:srgbClr val="2B9DA3"/>
          </a:solidFill>
          <a:uFillTx/>
          <a:latin typeface="Avenir Heavy"/>
          <a:ea typeface="Avenir Heavy"/>
          <a:cs typeface="Avenir Heavy"/>
          <a:sym typeface="Avenir Heavy"/>
        </a:defRPr>
      </a:lvl9pPr>
    </p:titleStyle>
    <p:bodyStyle>
      <a:lvl1pPr marL="660400" marR="0" indent="-6604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5200" b="0" i="0" u="none" strike="noStrike" cap="none" spc="0" baseline="0">
          <a:solidFill>
            <a:srgbClr val="248B91"/>
          </a:solidFill>
          <a:uFillTx/>
          <a:latin typeface="Avenir Book"/>
          <a:ea typeface="Avenir Book"/>
          <a:cs typeface="Avenir Book"/>
          <a:sym typeface="Avenir Book"/>
        </a:defRPr>
      </a:lvl1pPr>
      <a:lvl2pPr marL="1270000" marR="0" indent="-6604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5200" b="0" i="0" u="none" strike="noStrike" cap="none" spc="0" baseline="0">
          <a:solidFill>
            <a:srgbClr val="248B91"/>
          </a:solidFill>
          <a:uFillTx/>
          <a:latin typeface="Avenir Book"/>
          <a:ea typeface="Avenir Book"/>
          <a:cs typeface="Avenir Book"/>
          <a:sym typeface="Avenir Book"/>
        </a:defRPr>
      </a:lvl2pPr>
      <a:lvl3pPr marL="1879600" marR="0" indent="-6604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5200" b="0" i="0" u="none" strike="noStrike" cap="none" spc="0" baseline="0">
          <a:solidFill>
            <a:srgbClr val="248B91"/>
          </a:solidFill>
          <a:uFillTx/>
          <a:latin typeface="Avenir Book"/>
          <a:ea typeface="Avenir Book"/>
          <a:cs typeface="Avenir Book"/>
          <a:sym typeface="Avenir Book"/>
        </a:defRPr>
      </a:lvl3pPr>
      <a:lvl4pPr marL="2489200" marR="0" indent="-6604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5200" b="0" i="0" u="none" strike="noStrike" cap="none" spc="0" baseline="0">
          <a:solidFill>
            <a:srgbClr val="248B91"/>
          </a:solidFill>
          <a:uFillTx/>
          <a:latin typeface="Avenir Book"/>
          <a:ea typeface="Avenir Book"/>
          <a:cs typeface="Avenir Book"/>
          <a:sym typeface="Avenir Book"/>
        </a:defRPr>
      </a:lvl4pPr>
      <a:lvl5pPr marL="3098800" marR="0" indent="-6604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5200" b="0" i="0" u="none" strike="noStrike" cap="none" spc="0" baseline="0">
          <a:solidFill>
            <a:srgbClr val="248B91"/>
          </a:solidFill>
          <a:uFillTx/>
          <a:latin typeface="Avenir Book"/>
          <a:ea typeface="Avenir Book"/>
          <a:cs typeface="Avenir Book"/>
          <a:sym typeface="Avenir Book"/>
        </a:defRPr>
      </a:lvl5pPr>
      <a:lvl6pPr marL="3708400" marR="0" indent="-6604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5200" b="0" i="0" u="none" strike="noStrike" cap="none" spc="0" baseline="0">
          <a:solidFill>
            <a:srgbClr val="248B91"/>
          </a:solidFill>
          <a:uFillTx/>
          <a:latin typeface="Avenir Book"/>
          <a:ea typeface="Avenir Book"/>
          <a:cs typeface="Avenir Book"/>
          <a:sym typeface="Avenir Book"/>
        </a:defRPr>
      </a:lvl6pPr>
      <a:lvl7pPr marL="4318000" marR="0" indent="-6604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5200" b="0" i="0" u="none" strike="noStrike" cap="none" spc="0" baseline="0">
          <a:solidFill>
            <a:srgbClr val="248B91"/>
          </a:solidFill>
          <a:uFillTx/>
          <a:latin typeface="Avenir Book"/>
          <a:ea typeface="Avenir Book"/>
          <a:cs typeface="Avenir Book"/>
          <a:sym typeface="Avenir Book"/>
        </a:defRPr>
      </a:lvl7pPr>
      <a:lvl8pPr marL="4927600" marR="0" indent="-6604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5200" b="0" i="0" u="none" strike="noStrike" cap="none" spc="0" baseline="0">
          <a:solidFill>
            <a:srgbClr val="248B91"/>
          </a:solidFill>
          <a:uFillTx/>
          <a:latin typeface="Avenir Book"/>
          <a:ea typeface="Avenir Book"/>
          <a:cs typeface="Avenir Book"/>
          <a:sym typeface="Avenir Book"/>
        </a:defRPr>
      </a:lvl8pPr>
      <a:lvl9pPr marL="5537200" marR="0" indent="-6604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5200" b="0" i="0" u="none" strike="noStrike" cap="none" spc="0" baseline="0">
          <a:solidFill>
            <a:srgbClr val="248B91"/>
          </a:solidFill>
          <a:uFillTx/>
          <a:latin typeface="Avenir Book"/>
          <a:ea typeface="Avenir Book"/>
          <a:cs typeface="Avenir Book"/>
          <a:sym typeface="Avenir Book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iramor.cymru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tiramor.cymru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Main brand Illustration including a boat on a lake, with otters and seals swimming. Green trees with flowers, sheep grazing and a white cottage with a seagull flying at the top" descr="Main brand Illustration including a boat on a lake, with otters and seals swimming. Green trees with flowers, sheep grazing and a white cottage with a seagull flying at the to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2" name="A large button containing the document name Tir a Mor and a hyperlink to the website. www.tiramor.cymru " descr="A large button containing the document name Tir a Mor and a hyperlink to the website. www.tiramor.cymru 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0250" y="4147839"/>
            <a:ext cx="12763500" cy="39878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altmarshes"/>
          <p:cNvSpPr txBox="1">
            <a:spLocks noGrp="1"/>
          </p:cNvSpPr>
          <p:nvPr>
            <p:ph type="title"/>
          </p:nvPr>
        </p:nvSpPr>
        <p:spPr>
          <a:xfrm>
            <a:off x="5552578" y="2857500"/>
            <a:ext cx="15110323" cy="2766863"/>
          </a:xfrm>
          <a:prstGeom prst="rect">
            <a:avLst/>
          </a:prstGeom>
        </p:spPr>
        <p:txBody>
          <a:bodyPr/>
          <a:lstStyle>
            <a:lvl1pPr defTabSz="1243552">
              <a:defRPr sz="15300" spc="-400">
                <a:solidFill>
                  <a:srgbClr val="2B3F45"/>
                </a:solidFill>
              </a:defRPr>
            </a:lvl1pPr>
          </a:lstStyle>
          <a:p>
            <a:r>
              <a:t>Morfeydd Heli</a:t>
            </a:r>
          </a:p>
        </p:txBody>
      </p:sp>
      <p:sp>
        <p:nvSpPr>
          <p:cNvPr id="155" name="ACTIVITY 3: Saltmarsh Nurseries"/>
          <p:cNvSpPr txBox="1">
            <a:spLocks noGrp="1"/>
          </p:cNvSpPr>
          <p:nvPr>
            <p:ph type="body" sz="quarter" idx="1"/>
          </p:nvPr>
        </p:nvSpPr>
        <p:spPr>
          <a:xfrm>
            <a:off x="5552578" y="5446362"/>
            <a:ext cx="15110323" cy="934780"/>
          </a:xfrm>
          <a:prstGeom prst="rect">
            <a:avLst/>
          </a:prstGeom>
        </p:spPr>
        <p:txBody>
          <a:bodyPr/>
          <a:lstStyle>
            <a:lvl1pPr defTabSz="1414235">
              <a:lnSpc>
                <a:spcPct val="80000"/>
              </a:lnSpc>
              <a:defRPr spc="-100">
                <a:solidFill>
                  <a:srgbClr val="2B9DA3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r>
              <a:t>GWEITHGAREDD 3: Meithrinfeydd Morfeydd Heli</a:t>
            </a:r>
          </a:p>
        </p:txBody>
      </p:sp>
      <p:pic>
        <p:nvPicPr>
          <p:cNvPr id="156" name="Decorative panel in brand colours" descr="Decorative panel in brand colour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894" y="-52984"/>
            <a:ext cx="3162302" cy="120904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57" name="Tir a mor Logo " descr="Tir a mor Logo 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96" y="439637"/>
            <a:ext cx="2146301" cy="838202"/>
          </a:xfrm>
          <a:prstGeom prst="rect">
            <a:avLst/>
          </a:prstGeom>
          <a:ln w="12700">
            <a:miter lim="400000"/>
          </a:ln>
        </p:spPr>
      </p:pic>
      <p:sp>
        <p:nvSpPr>
          <p:cNvPr id="158" name="PS: 2/3"/>
          <p:cNvSpPr txBox="1"/>
          <p:nvPr/>
        </p:nvSpPr>
        <p:spPr>
          <a:xfrm>
            <a:off x="213320" y="10856562"/>
            <a:ext cx="1871960" cy="6754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 algn="l" defTabSz="825500">
              <a:defRPr sz="2800">
                <a:solidFill>
                  <a:srgbClr val="FFFFFF"/>
                </a:solidFill>
                <a:latin typeface="Avenir Medium"/>
                <a:ea typeface="Avenir Medium"/>
                <a:cs typeface="Avenir Medium"/>
                <a:sym typeface="Avenir Medium"/>
              </a:defRPr>
            </a:lvl1pPr>
          </a:lstStyle>
          <a:p>
            <a:r>
              <a:t>CC: 2/3</a:t>
            </a:r>
          </a:p>
        </p:txBody>
      </p:sp>
      <p:pic>
        <p:nvPicPr>
          <p:cNvPr id="159" name="Tir a Môr Education Pack / Pecan Addysg Logo " descr="Tir a Môr Education Pack / Pecan Addysg Logo 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68739" y="859692"/>
            <a:ext cx="2562431" cy="246184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9D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altmarsh Nurseries"/>
          <p:cNvSpPr txBox="1">
            <a:spLocks noGrp="1"/>
          </p:cNvSpPr>
          <p:nvPr>
            <p:ph type="title"/>
          </p:nvPr>
        </p:nvSpPr>
        <p:spPr>
          <a:xfrm>
            <a:off x="5577978" y="1511300"/>
            <a:ext cx="18893832" cy="1876176"/>
          </a:xfrm>
          <a:prstGeom prst="rect">
            <a:avLst/>
          </a:prstGeom>
        </p:spPr>
        <p:txBody>
          <a:bodyPr/>
          <a:lstStyle>
            <a:lvl1pPr>
              <a:defRPr spc="-200">
                <a:solidFill>
                  <a:srgbClr val="FFFFFF"/>
                </a:solidFill>
              </a:defRPr>
            </a:lvl1pPr>
          </a:lstStyle>
          <a:p>
            <a:r>
              <a:t>Meithrinfeydd Morfeydd Heli</a:t>
            </a:r>
          </a:p>
        </p:txBody>
      </p:sp>
      <p:sp>
        <p:nvSpPr>
          <p:cNvPr id="162" name="ACTIVITY 3"/>
          <p:cNvSpPr txBox="1">
            <a:spLocks noGrp="1"/>
          </p:cNvSpPr>
          <p:nvPr>
            <p:ph type="body" sz="quarter" idx="1"/>
          </p:nvPr>
        </p:nvSpPr>
        <p:spPr>
          <a:xfrm>
            <a:off x="5730378" y="798161"/>
            <a:ext cx="15110323" cy="934780"/>
          </a:xfrm>
          <a:prstGeom prst="rect">
            <a:avLst/>
          </a:prstGeom>
        </p:spPr>
        <p:txBody>
          <a:bodyPr/>
          <a:lstStyle>
            <a:lvl1pPr defTabSz="1414235">
              <a:lnSpc>
                <a:spcPct val="80000"/>
              </a:lnSpc>
              <a:defRPr spc="-100">
                <a:solidFill>
                  <a:srgbClr val="FFFFFF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r>
              <a:t>GWEITHGAREDD 3</a:t>
            </a:r>
          </a:p>
        </p:txBody>
      </p:sp>
      <p:pic>
        <p:nvPicPr>
          <p:cNvPr id="163" name="Tir a Mor Logo " descr="Tir a Mor Logo 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96" y="439637"/>
            <a:ext cx="2146301" cy="838202"/>
          </a:xfrm>
          <a:prstGeom prst="rect">
            <a:avLst/>
          </a:prstGeom>
          <a:ln w="12700">
            <a:miter lim="400000"/>
          </a:ln>
        </p:spPr>
      </p:pic>
      <p:sp>
        <p:nvSpPr>
          <p:cNvPr id="164" name="Callout"/>
          <p:cNvSpPr/>
          <p:nvPr/>
        </p:nvSpPr>
        <p:spPr>
          <a:xfrm rot="16200000">
            <a:off x="6170295" y="2801909"/>
            <a:ext cx="7977427" cy="97903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128"/>
                </a:moveTo>
                <a:lnTo>
                  <a:pt x="0" y="472"/>
                </a:lnTo>
                <a:cubicBezTo>
                  <a:pt x="0" y="211"/>
                  <a:pt x="241" y="0"/>
                  <a:pt x="538" y="0"/>
                </a:cubicBezTo>
                <a:lnTo>
                  <a:pt x="21062" y="0"/>
                </a:lnTo>
                <a:cubicBezTo>
                  <a:pt x="21359" y="0"/>
                  <a:pt x="21600" y="211"/>
                  <a:pt x="21600" y="472"/>
                </a:cubicBezTo>
                <a:lnTo>
                  <a:pt x="21600" y="21128"/>
                </a:lnTo>
                <a:cubicBezTo>
                  <a:pt x="21600" y="21389"/>
                  <a:pt x="21359" y="21600"/>
                  <a:pt x="21062" y="21600"/>
                </a:cubicBezTo>
                <a:lnTo>
                  <a:pt x="538" y="21600"/>
                </a:lnTo>
                <a:cubicBezTo>
                  <a:pt x="241" y="21600"/>
                  <a:pt x="0" y="21389"/>
                  <a:pt x="0" y="21128"/>
                </a:cubicBezTo>
                <a:close/>
              </a:path>
            </a:pathLst>
          </a:custGeom>
          <a:solidFill>
            <a:srgbClr val="CDE5EB">
              <a:alpha val="19986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>
              <a:latin typeface="Abadi" panose="020B0604020104020204" pitchFamily="34" charset="0"/>
            </a:endParaRPr>
          </a:p>
        </p:txBody>
      </p:sp>
      <p:sp>
        <p:nvSpPr>
          <p:cNvPr id="165" name="Callout"/>
          <p:cNvSpPr/>
          <p:nvPr/>
        </p:nvSpPr>
        <p:spPr>
          <a:xfrm rot="16200000">
            <a:off x="15265280" y="4120527"/>
            <a:ext cx="7977427" cy="71531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0954"/>
                </a:moveTo>
                <a:lnTo>
                  <a:pt x="0" y="646"/>
                </a:lnTo>
                <a:cubicBezTo>
                  <a:pt x="0" y="289"/>
                  <a:pt x="241" y="0"/>
                  <a:pt x="538" y="0"/>
                </a:cubicBezTo>
                <a:lnTo>
                  <a:pt x="21062" y="0"/>
                </a:lnTo>
                <a:cubicBezTo>
                  <a:pt x="21359" y="0"/>
                  <a:pt x="21600" y="289"/>
                  <a:pt x="21600" y="646"/>
                </a:cubicBezTo>
                <a:lnTo>
                  <a:pt x="21600" y="20954"/>
                </a:lnTo>
                <a:cubicBezTo>
                  <a:pt x="21600" y="21311"/>
                  <a:pt x="21359" y="21600"/>
                  <a:pt x="21062" y="21600"/>
                </a:cubicBezTo>
                <a:lnTo>
                  <a:pt x="538" y="21600"/>
                </a:lnTo>
                <a:cubicBezTo>
                  <a:pt x="241" y="21600"/>
                  <a:pt x="0" y="21311"/>
                  <a:pt x="0" y="20954"/>
                </a:cubicBezTo>
                <a:close/>
              </a:path>
            </a:pathLst>
          </a:custGeom>
          <a:solidFill>
            <a:srgbClr val="CDE5EB">
              <a:alpha val="19986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>
              <a:latin typeface="Abadi" panose="020B0604020104020204" pitchFamily="34" charset="0"/>
            </a:endParaRPr>
          </a:p>
        </p:txBody>
      </p:sp>
      <p:sp>
        <p:nvSpPr>
          <p:cNvPr id="166" name="SKILLS YOU WILL DEVELOP:…"/>
          <p:cNvSpPr txBox="1"/>
          <p:nvPr/>
        </p:nvSpPr>
        <p:spPr>
          <a:xfrm>
            <a:off x="15877677" y="4060502"/>
            <a:ext cx="6872786" cy="72731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pPr algn="l" defTabSz="825500">
              <a:defRPr sz="3800">
                <a:solidFill>
                  <a:srgbClr val="FFFFFF"/>
                </a:solidFill>
              </a:defRPr>
            </a:pPr>
            <a:r>
              <a:t>SGILIAU Y BYDDWCH YN EU DATBLYGU:</a:t>
            </a:r>
            <a:endParaRPr>
              <a:solidFill>
                <a:srgbClr val="000000"/>
              </a:solidFill>
            </a:endParaRPr>
          </a:p>
          <a:p>
            <a:pPr algn="l" defTabSz="825500">
              <a:defRPr sz="3800">
                <a:solidFill>
                  <a:srgbClr val="FFFFFF"/>
                </a:solidFill>
              </a:defRPr>
            </a:pPr>
            <a:endParaRPr>
              <a:solidFill>
                <a:srgbClr val="000000"/>
              </a:solidFill>
            </a:endParaRPr>
          </a:p>
          <a:p>
            <a:pPr marL="482600" indent="-482600" algn="l" defTabSz="825500">
              <a:buSzPct val="123000"/>
              <a:buChar char="•"/>
              <a:defRPr sz="3800">
                <a:solidFill>
                  <a:srgbClr val="FFFFFF"/>
                </a:solidFill>
              </a:defRPr>
            </a:pPr>
            <a:r>
              <a:t>Arsylwi</a:t>
            </a:r>
            <a:br/>
            <a:endParaRPr/>
          </a:p>
          <a:p>
            <a:pPr marL="482600" indent="-482600" algn="l" defTabSz="825500">
              <a:buSzPct val="123000"/>
              <a:buChar char="•"/>
              <a:defRPr sz="3800">
                <a:solidFill>
                  <a:srgbClr val="FFFFFF"/>
                </a:solidFill>
              </a:defRPr>
            </a:pPr>
            <a:r>
              <a:t>Trefnu</a:t>
            </a:r>
            <a:br/>
            <a:endParaRPr/>
          </a:p>
          <a:p>
            <a:pPr marL="482600" indent="-482600" algn="l" defTabSz="825500">
              <a:buSzPct val="123000"/>
              <a:buChar char="•"/>
              <a:defRPr sz="3800">
                <a:solidFill>
                  <a:srgbClr val="FFFFFF"/>
                </a:solidFill>
              </a:defRPr>
            </a:pPr>
            <a:r>
              <a:t>Cyfleu syniadau</a:t>
            </a:r>
          </a:p>
          <a:p>
            <a:pPr algn="l" defTabSz="825500">
              <a:defRPr sz="3800">
                <a:solidFill>
                  <a:srgbClr val="FFFFFF"/>
                </a:solidFill>
              </a:defRPr>
            </a:pPr>
            <a:endParaRPr/>
          </a:p>
          <a:p>
            <a:pPr marL="482600" indent="-482600" algn="l" defTabSz="825500">
              <a:buSzPct val="123000"/>
              <a:buChar char="•"/>
              <a:defRPr sz="3800">
                <a:solidFill>
                  <a:srgbClr val="FFFFFF"/>
                </a:solidFill>
              </a:defRPr>
            </a:pPr>
            <a:r>
              <a:t>Egluro prosesau</a:t>
            </a:r>
          </a:p>
        </p:txBody>
      </p:sp>
      <p:sp>
        <p:nvSpPr>
          <p:cNvPr id="167" name="YOU WILL UNDERSTAND:…"/>
          <p:cNvSpPr txBox="1"/>
          <p:nvPr/>
        </p:nvSpPr>
        <p:spPr>
          <a:xfrm>
            <a:off x="5552578" y="4074326"/>
            <a:ext cx="9405146" cy="70238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pPr algn="l" defTabSz="825500">
              <a:defRPr sz="3800">
                <a:solidFill>
                  <a:srgbClr val="FFFFFF"/>
                </a:solidFill>
              </a:defRPr>
            </a:pPr>
            <a:r>
              <a:t>YN DILYN Y GWEITHGAREDD HWN, DYLECH DDEALL:</a:t>
            </a:r>
          </a:p>
          <a:p>
            <a:pPr algn="l" defTabSz="825500">
              <a:defRPr sz="3800">
                <a:solidFill>
                  <a:srgbClr val="FFFFFF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endParaRPr/>
          </a:p>
          <a:p>
            <a:pPr marL="814705" indent="-814705" algn="l" defTabSz="825500">
              <a:buSzPct val="100000"/>
              <a:buAutoNum type="arabicPeriod"/>
              <a:defRPr sz="3800">
                <a:solidFill>
                  <a:srgbClr val="FFFFFF"/>
                </a:solidFill>
              </a:defRPr>
            </a:pPr>
            <a:r>
              <a:t>Pam bod morfeydd heli yn darparu cynefinoedd meithrin delfrydol ar gyfer pysgod ifanc</a:t>
            </a:r>
          </a:p>
          <a:p>
            <a:pPr marL="814705" indent="-814705" algn="l" defTabSz="825500">
              <a:buSzPct val="100000"/>
              <a:buAutoNum type="arabicPeriod"/>
              <a:defRPr sz="3800">
                <a:solidFill>
                  <a:srgbClr val="FFFFFF"/>
                </a:solidFill>
              </a:defRPr>
            </a:pPr>
            <a:endParaRPr/>
          </a:p>
          <a:p>
            <a:pPr marL="814705" indent="-814705" algn="l" defTabSz="825500">
              <a:buSzPct val="100000"/>
              <a:buAutoNum type="arabicPeriod" startAt="2"/>
              <a:defRPr sz="3800">
                <a:solidFill>
                  <a:srgbClr val="FFFFFF"/>
                </a:solidFill>
              </a:defRPr>
            </a:pPr>
            <a:r>
              <a:t>Sut mae pysgod yn tyfu ac yn newid drwy wahanol gamau’r cylch bywyd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Background image of a saltmarsh with the question would a salt marsh be a suitable for young fish?" descr="Background image of a saltmarsh with the question would a salt marsh be a suitable for young fish?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8727" y="-1625600"/>
            <a:ext cx="24721454" cy="26022583"/>
          </a:xfrm>
          <a:prstGeom prst="rect">
            <a:avLst/>
          </a:prstGeom>
          <a:ln w="12700">
            <a:miter lim="400000"/>
          </a:ln>
        </p:spPr>
      </p:pic>
      <p:pic>
        <p:nvPicPr>
          <p:cNvPr id="170" name="Decorative panel in brand colours" descr="Decorative panel in brand colour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62894" y="-52984"/>
            <a:ext cx="3162302" cy="120904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71" name="Tir a Mor Logo" descr="Tir a Mor 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396" y="439637"/>
            <a:ext cx="2146301" cy="838202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Saltmarshes"/>
          <p:cNvSpPr txBox="1"/>
          <p:nvPr/>
        </p:nvSpPr>
        <p:spPr>
          <a:xfrm rot="16200000">
            <a:off x="-1199605" y="6393141"/>
            <a:ext cx="4035724" cy="9297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 algn="l" defTabSz="825500">
              <a:defRPr sz="4400">
                <a:solidFill>
                  <a:srgbClr val="FFFFFF"/>
                </a:solidFill>
              </a:defRPr>
            </a:lvl1pPr>
          </a:lstStyle>
          <a:p>
            <a:r>
              <a:t>Morfeydd Heli</a:t>
            </a:r>
          </a:p>
        </p:txBody>
      </p:sp>
      <p:sp>
        <p:nvSpPr>
          <p:cNvPr id="173" name="ACTIVITY 3: Saltmarsh Nurseries"/>
          <p:cNvSpPr txBox="1"/>
          <p:nvPr/>
        </p:nvSpPr>
        <p:spPr>
          <a:xfrm rot="16200000">
            <a:off x="-1698576" y="5233770"/>
            <a:ext cx="6354467" cy="9297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 algn="l" defTabSz="751205">
              <a:lnSpc>
                <a:spcPct val="90000"/>
              </a:lnSpc>
              <a:defRPr sz="2548">
                <a:solidFill>
                  <a:srgbClr val="FFFFFF"/>
                </a:solidFill>
                <a:latin typeface="Avenir Medium"/>
                <a:ea typeface="Avenir Medium"/>
                <a:cs typeface="Avenir Medium"/>
                <a:sym typeface="Avenir Medium"/>
              </a:defRPr>
            </a:lvl1pPr>
          </a:lstStyle>
          <a:p>
            <a:r>
              <a:t>GWEITHGAREDD 3: Meithrinfeydd Morfeydd Heli</a:t>
            </a:r>
          </a:p>
        </p:txBody>
      </p:sp>
      <p:sp>
        <p:nvSpPr>
          <p:cNvPr id="174" name="PHOTO: John Archer-Thompson"/>
          <p:cNvSpPr txBox="1"/>
          <p:nvPr/>
        </p:nvSpPr>
        <p:spPr>
          <a:xfrm>
            <a:off x="333424" y="12955369"/>
            <a:ext cx="6354467" cy="9297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 algn="l" defTabSz="825500">
              <a:defRPr sz="2800">
                <a:solidFill>
                  <a:srgbClr val="FFFFFF"/>
                </a:solidFill>
                <a:latin typeface="Avenir Medium"/>
                <a:ea typeface="Avenir Medium"/>
                <a:cs typeface="Avenir Medium"/>
                <a:sym typeface="Avenir Medium"/>
              </a:defRPr>
            </a:lvl1pPr>
          </a:lstStyle>
          <a:p>
            <a:r>
              <a:t>LLUN: John Archer-Thompson</a:t>
            </a:r>
          </a:p>
        </p:txBody>
      </p:sp>
      <p:sp>
        <p:nvSpPr>
          <p:cNvPr id="175" name="Rounded Rectangle"/>
          <p:cNvSpPr/>
          <p:nvPr/>
        </p:nvSpPr>
        <p:spPr>
          <a:xfrm>
            <a:off x="2675465" y="7518400"/>
            <a:ext cx="9763326" cy="4343170"/>
          </a:xfrm>
          <a:prstGeom prst="roundRect">
            <a:avLst>
              <a:gd name="adj" fmla="val 15619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>
              <a:latin typeface="Abadi" panose="020B0604020104020204" pitchFamily="34" charset="0"/>
            </a:endParaRPr>
          </a:p>
        </p:txBody>
      </p:sp>
      <p:sp>
        <p:nvSpPr>
          <p:cNvPr id="176" name="Would a saltmarsh make a good nursery for young fish?"/>
          <p:cNvSpPr txBox="1">
            <a:spLocks noGrp="1"/>
          </p:cNvSpPr>
          <p:nvPr>
            <p:ph type="title"/>
          </p:nvPr>
        </p:nvSpPr>
        <p:spPr>
          <a:xfrm>
            <a:off x="3117153" y="7789805"/>
            <a:ext cx="9007468" cy="1960810"/>
          </a:xfrm>
          <a:prstGeom prst="rect">
            <a:avLst/>
          </a:prstGeom>
        </p:spPr>
        <p:txBody>
          <a:bodyPr/>
          <a:lstStyle>
            <a:lvl1pPr defTabSz="470534">
              <a:lnSpc>
                <a:spcPct val="100000"/>
              </a:lnSpc>
              <a:defRPr sz="4900" spc="0">
                <a:solidFill>
                  <a:srgbClr val="2B3F45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r>
              <a:t>A fyddai morfa heli yn feithrinfa dda i bysgod ifanc?  </a:t>
            </a:r>
          </a:p>
        </p:txBody>
      </p:sp>
      <p:sp>
        <p:nvSpPr>
          <p:cNvPr id="177" name="Why do you think this?…"/>
          <p:cNvSpPr txBox="1"/>
          <p:nvPr/>
        </p:nvSpPr>
        <p:spPr>
          <a:xfrm>
            <a:off x="3088947" y="9705113"/>
            <a:ext cx="7337753" cy="19608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pPr algn="l" defTabSz="914400">
              <a:lnSpc>
                <a:spcPts val="5800"/>
              </a:lnSpc>
              <a:tabLst>
                <a:tab pos="304800" algn="l"/>
                <a:tab pos="609600" algn="l"/>
                <a:tab pos="914400" algn="l"/>
                <a:tab pos="1219200" algn="l"/>
                <a:tab pos="1524000" algn="l"/>
                <a:tab pos="1828800" algn="l"/>
                <a:tab pos="2133600" algn="l"/>
                <a:tab pos="2438400" algn="l"/>
                <a:tab pos="2743200" algn="l"/>
                <a:tab pos="3048000" algn="l"/>
                <a:tab pos="3352800" algn="l"/>
                <a:tab pos="3657600" algn="l"/>
              </a:tabLst>
              <a:defRPr sz="4300" spc="-100">
                <a:solidFill>
                  <a:srgbClr val="2D3E45"/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t>Pam ydych chi’n meddwl hyn?</a:t>
            </a:r>
            <a:endParaRPr spc="-85">
              <a:latin typeface="Avenir Book"/>
              <a:ea typeface="Avenir Book"/>
              <a:cs typeface="Avenir Book"/>
              <a:sym typeface="Avenir Book"/>
            </a:endParaRPr>
          </a:p>
          <a:p>
            <a:pPr algn="l" defTabSz="914400">
              <a:lnSpc>
                <a:spcPts val="5800"/>
              </a:lnSpc>
              <a:tabLst>
                <a:tab pos="304800" algn="l"/>
                <a:tab pos="609600" algn="l"/>
                <a:tab pos="914400" algn="l"/>
                <a:tab pos="1219200" algn="l"/>
                <a:tab pos="1524000" algn="l"/>
                <a:tab pos="1828800" algn="l"/>
                <a:tab pos="2133600" algn="l"/>
                <a:tab pos="2438400" algn="l"/>
                <a:tab pos="2743200" algn="l"/>
                <a:tab pos="3048000" algn="l"/>
                <a:tab pos="3352800" algn="l"/>
                <a:tab pos="3657600" algn="l"/>
              </a:tabLst>
              <a:defRPr sz="4300" spc="-100">
                <a:solidFill>
                  <a:srgbClr val="2D3E45"/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t>Nodwch y prif nodweddion</a:t>
            </a:r>
          </a:p>
        </p:txBody>
      </p:sp>
      <p:sp>
        <p:nvSpPr>
          <p:cNvPr id="178" name="PS: 2/3"/>
          <p:cNvSpPr txBox="1"/>
          <p:nvPr/>
        </p:nvSpPr>
        <p:spPr>
          <a:xfrm>
            <a:off x="213320" y="10856562"/>
            <a:ext cx="1871960" cy="6754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 algn="l" defTabSz="825500">
              <a:defRPr sz="2800">
                <a:solidFill>
                  <a:srgbClr val="FFFFFF"/>
                </a:solidFill>
                <a:latin typeface="Avenir Medium"/>
                <a:ea typeface="Avenir Medium"/>
                <a:cs typeface="Avenir Medium"/>
                <a:sym typeface="Avenir Medium"/>
              </a:defRPr>
            </a:lvl1pPr>
          </a:lstStyle>
          <a:p>
            <a:r>
              <a:t>CC: 2/3</a:t>
            </a:r>
          </a:p>
        </p:txBody>
      </p:sp>
      <p:pic>
        <p:nvPicPr>
          <p:cNvPr id="179" name="Illustration of a brown haired girl" descr="Illustration of a brown haired girl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26700" y="9649528"/>
            <a:ext cx="1697922" cy="347232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A picture of a very faint young fish in low tide " descr="A picture of a very faint young fish in low tide 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45922" y="-92071"/>
            <a:ext cx="11739793" cy="13900143"/>
          </a:xfrm>
          <a:prstGeom prst="rect">
            <a:avLst/>
          </a:prstGeom>
          <a:ln w="12700">
            <a:miter lim="400000"/>
          </a:ln>
        </p:spPr>
      </p:pic>
      <p:sp>
        <p:nvSpPr>
          <p:cNvPr id="182" name="What can you see?"/>
          <p:cNvSpPr txBox="1"/>
          <p:nvPr/>
        </p:nvSpPr>
        <p:spPr>
          <a:xfrm>
            <a:off x="4924328" y="8436218"/>
            <a:ext cx="4408027" cy="6754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 algn="l">
              <a:lnSpc>
                <a:spcPct val="80000"/>
              </a:lnSpc>
              <a:defRPr sz="2800" spc="-100">
                <a:solidFill>
                  <a:srgbClr val="2B9DA3"/>
                </a:solidFill>
              </a:defRPr>
            </a:lvl1pPr>
          </a:lstStyle>
          <a:p>
            <a:r>
              <a:t>Beth allwch chi ei weld? </a:t>
            </a:r>
          </a:p>
        </p:txBody>
      </p:sp>
      <p:pic>
        <p:nvPicPr>
          <p:cNvPr id="183" name="Decorative panel in brand colours" descr="Decorative panel in brand colour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62894" y="-52984"/>
            <a:ext cx="3162302" cy="120904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84" name="Tir a Mor Logo " descr="Tir a Mor Logo 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396" y="439637"/>
            <a:ext cx="2146301" cy="838202"/>
          </a:xfrm>
          <a:prstGeom prst="rect">
            <a:avLst/>
          </a:prstGeom>
          <a:ln w="12700">
            <a:miter lim="400000"/>
          </a:ln>
        </p:spPr>
      </p:pic>
      <p:sp>
        <p:nvSpPr>
          <p:cNvPr id="185" name="Imagine you are a young fish living in a salt marsh"/>
          <p:cNvSpPr txBox="1"/>
          <p:nvPr/>
        </p:nvSpPr>
        <p:spPr>
          <a:xfrm>
            <a:off x="3338641" y="4578829"/>
            <a:ext cx="8422616" cy="1784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algn="l" defTabSz="1269886">
              <a:lnSpc>
                <a:spcPct val="72000"/>
              </a:lnSpc>
              <a:defRPr sz="4032" spc="-84">
                <a:solidFill>
                  <a:srgbClr val="2B9DA3"/>
                </a:solidFill>
              </a:defRPr>
            </a:lvl1pPr>
          </a:lstStyle>
          <a:p>
            <a:r>
              <a:t>Dychmygwch eich bod yn bysgodyn ifanc yn byw mewn morfa heli</a:t>
            </a:r>
          </a:p>
        </p:txBody>
      </p:sp>
      <p:sp>
        <p:nvSpPr>
          <p:cNvPr id="186" name="Imagine"/>
          <p:cNvSpPr txBox="1">
            <a:spLocks noGrp="1"/>
          </p:cNvSpPr>
          <p:nvPr>
            <p:ph type="title"/>
          </p:nvPr>
        </p:nvSpPr>
        <p:spPr>
          <a:xfrm>
            <a:off x="3355478" y="3035300"/>
            <a:ext cx="7189923" cy="1784450"/>
          </a:xfrm>
          <a:prstGeom prst="rect">
            <a:avLst/>
          </a:prstGeom>
        </p:spPr>
        <p:txBody>
          <a:bodyPr/>
          <a:lstStyle>
            <a:lvl1pPr defTabSz="825500">
              <a:lnSpc>
                <a:spcPct val="100000"/>
              </a:lnSpc>
              <a:defRPr sz="8600" spc="0">
                <a:solidFill>
                  <a:srgbClr val="2B3F45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r>
              <a:t>Dychmygwch</a:t>
            </a:r>
          </a:p>
        </p:txBody>
      </p:sp>
      <p:sp>
        <p:nvSpPr>
          <p:cNvPr id="187" name="What would you eat?"/>
          <p:cNvSpPr txBox="1"/>
          <p:nvPr/>
        </p:nvSpPr>
        <p:spPr>
          <a:xfrm>
            <a:off x="4924328" y="9058133"/>
            <a:ext cx="4721359" cy="6754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 algn="l">
              <a:lnSpc>
                <a:spcPct val="80000"/>
              </a:lnSpc>
              <a:defRPr sz="2800" spc="-100">
                <a:solidFill>
                  <a:srgbClr val="2B9DA3"/>
                </a:solidFill>
              </a:defRPr>
            </a:lvl1pPr>
          </a:lstStyle>
          <a:p>
            <a:r>
              <a:t>Beth fyddech chi’n ei fwyta?</a:t>
            </a:r>
          </a:p>
        </p:txBody>
      </p:sp>
      <p:sp>
        <p:nvSpPr>
          <p:cNvPr id="188" name="Where would you hide?"/>
          <p:cNvSpPr txBox="1"/>
          <p:nvPr/>
        </p:nvSpPr>
        <p:spPr>
          <a:xfrm>
            <a:off x="4924328" y="9713535"/>
            <a:ext cx="5245434" cy="83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 algn="l">
              <a:lnSpc>
                <a:spcPct val="80000"/>
              </a:lnSpc>
              <a:defRPr sz="2800" spc="-100">
                <a:solidFill>
                  <a:srgbClr val="2B9DA3"/>
                </a:solidFill>
              </a:defRPr>
            </a:lvl1pPr>
          </a:lstStyle>
          <a:p>
            <a:r>
              <a:t>Ble fyddech chi’n cuddio? </a:t>
            </a:r>
          </a:p>
        </p:txBody>
      </p:sp>
      <p:sp>
        <p:nvSpPr>
          <p:cNvPr id="189" name="Write down or draw your ideas"/>
          <p:cNvSpPr txBox="1"/>
          <p:nvPr/>
        </p:nvSpPr>
        <p:spPr>
          <a:xfrm>
            <a:off x="4773617" y="11364779"/>
            <a:ext cx="7219286" cy="6754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 algn="l">
              <a:lnSpc>
                <a:spcPct val="90000"/>
              </a:lnSpc>
              <a:spcBef>
                <a:spcPts val="4500"/>
              </a:spcBef>
              <a:defRPr sz="2600">
                <a:solidFill>
                  <a:srgbClr val="248B91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r>
              <a:t>Tynnwch lun neu nodwch eich syniadau</a:t>
            </a:r>
          </a:p>
        </p:txBody>
      </p:sp>
      <p:sp>
        <p:nvSpPr>
          <p:cNvPr id="190" name="Who might be nearby - a friend or a threat?"/>
          <p:cNvSpPr txBox="1"/>
          <p:nvPr/>
        </p:nvSpPr>
        <p:spPr>
          <a:xfrm>
            <a:off x="4937030" y="10335835"/>
            <a:ext cx="7684494" cy="83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 algn="l">
              <a:lnSpc>
                <a:spcPct val="80000"/>
              </a:lnSpc>
              <a:defRPr sz="2800" spc="-100">
                <a:solidFill>
                  <a:srgbClr val="2B9DA3"/>
                </a:solidFill>
              </a:defRPr>
            </a:lvl1pPr>
          </a:lstStyle>
          <a:p>
            <a:r>
              <a:t>Pwy allai fod gerllaw – ffrind neu fygythiad?</a:t>
            </a:r>
          </a:p>
        </p:txBody>
      </p:sp>
      <p:pic>
        <p:nvPicPr>
          <p:cNvPr id="191" name="Pysgodyn-Tew.png" descr="Pysgodyn-Te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 flipH="1">
            <a:off x="4227502" y="4958536"/>
            <a:ext cx="1842751" cy="4133613"/>
          </a:xfrm>
          <a:prstGeom prst="rect">
            <a:avLst/>
          </a:prstGeom>
          <a:ln w="12700">
            <a:miter lim="400000"/>
          </a:ln>
        </p:spPr>
      </p:pic>
      <p:sp>
        <p:nvSpPr>
          <p:cNvPr id="192" name="Saltmarshes"/>
          <p:cNvSpPr txBox="1"/>
          <p:nvPr/>
        </p:nvSpPr>
        <p:spPr>
          <a:xfrm rot="16200000">
            <a:off x="-1199605" y="6393141"/>
            <a:ext cx="4035724" cy="9297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 algn="l" defTabSz="825500">
              <a:defRPr sz="4400">
                <a:solidFill>
                  <a:srgbClr val="FFFFFF"/>
                </a:solidFill>
              </a:defRPr>
            </a:lvl1pPr>
          </a:lstStyle>
          <a:p>
            <a:r>
              <a:t>Morfeydd Heli</a:t>
            </a:r>
          </a:p>
        </p:txBody>
      </p:sp>
      <p:sp>
        <p:nvSpPr>
          <p:cNvPr id="193" name="ACTIVITY 3: Saltmarsh Nurseries"/>
          <p:cNvSpPr txBox="1"/>
          <p:nvPr/>
        </p:nvSpPr>
        <p:spPr>
          <a:xfrm rot="16200000">
            <a:off x="-1698576" y="5233770"/>
            <a:ext cx="6354467" cy="9297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 algn="l" defTabSz="751205">
              <a:lnSpc>
                <a:spcPct val="90000"/>
              </a:lnSpc>
              <a:defRPr sz="2548">
                <a:solidFill>
                  <a:srgbClr val="FFFFFF"/>
                </a:solidFill>
                <a:latin typeface="Avenir Medium"/>
                <a:ea typeface="Avenir Medium"/>
                <a:cs typeface="Avenir Medium"/>
                <a:sym typeface="Avenir Medium"/>
              </a:defRPr>
            </a:lvl1pPr>
          </a:lstStyle>
          <a:p>
            <a:r>
              <a:t>GWEITHGAREDD 3: Meithrinfeydd Morfeydd Heli</a:t>
            </a:r>
          </a:p>
        </p:txBody>
      </p:sp>
      <p:sp>
        <p:nvSpPr>
          <p:cNvPr id="194" name="PS: 2/3"/>
          <p:cNvSpPr txBox="1"/>
          <p:nvPr/>
        </p:nvSpPr>
        <p:spPr>
          <a:xfrm>
            <a:off x="213320" y="10856562"/>
            <a:ext cx="1871960" cy="6754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 algn="l" defTabSz="825500">
              <a:defRPr sz="2800">
                <a:solidFill>
                  <a:srgbClr val="FFFFFF"/>
                </a:solidFill>
                <a:latin typeface="Avenir Medium"/>
                <a:ea typeface="Avenir Medium"/>
                <a:cs typeface="Avenir Medium"/>
                <a:sym typeface="Avenir Medium"/>
              </a:defRPr>
            </a:lvl1pPr>
          </a:lstStyle>
          <a:p>
            <a:r>
              <a:t>CC: 2/3</a:t>
            </a:r>
          </a:p>
        </p:txBody>
      </p:sp>
      <p:pic>
        <p:nvPicPr>
          <p:cNvPr id="195" name="Parau Trafod" descr="Parau Trafod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2204590" y="8765937"/>
            <a:ext cx="2540001" cy="2540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Callout"/>
          <p:cNvSpPr/>
          <p:nvPr/>
        </p:nvSpPr>
        <p:spPr>
          <a:xfrm rot="16200000">
            <a:off x="9010160" y="3588556"/>
            <a:ext cx="4160890" cy="49479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0666"/>
                </a:moveTo>
                <a:lnTo>
                  <a:pt x="0" y="934"/>
                </a:lnTo>
                <a:cubicBezTo>
                  <a:pt x="0" y="418"/>
                  <a:pt x="497" y="0"/>
                  <a:pt x="1111" y="0"/>
                </a:cubicBezTo>
                <a:lnTo>
                  <a:pt x="20489" y="0"/>
                </a:lnTo>
                <a:cubicBezTo>
                  <a:pt x="21103" y="0"/>
                  <a:pt x="21600" y="418"/>
                  <a:pt x="21600" y="934"/>
                </a:cubicBezTo>
                <a:lnTo>
                  <a:pt x="21600" y="20666"/>
                </a:lnTo>
                <a:cubicBezTo>
                  <a:pt x="21600" y="21182"/>
                  <a:pt x="21103" y="21600"/>
                  <a:pt x="20489" y="21600"/>
                </a:cubicBezTo>
                <a:lnTo>
                  <a:pt x="1111" y="21600"/>
                </a:lnTo>
                <a:cubicBezTo>
                  <a:pt x="497" y="21600"/>
                  <a:pt x="0" y="21182"/>
                  <a:pt x="0" y="20666"/>
                </a:cubicBezTo>
                <a:close/>
              </a:path>
            </a:pathLst>
          </a:custGeom>
          <a:solidFill>
            <a:srgbClr val="CDE5EB">
              <a:alpha val="59690"/>
            </a:srgbClr>
          </a:solidFill>
          <a:ln w="63500">
            <a:solidFill>
              <a:srgbClr val="3CA4AE">
                <a:alpha val="5969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>
              <a:latin typeface="Abadi" panose="020B0604020104020204" pitchFamily="34" charset="0"/>
            </a:endParaRPr>
          </a:p>
        </p:txBody>
      </p:sp>
      <p:sp>
        <p:nvSpPr>
          <p:cNvPr id="198" name="Fish life Cycle"/>
          <p:cNvSpPr txBox="1">
            <a:spLocks noGrp="1"/>
          </p:cNvSpPr>
          <p:nvPr>
            <p:ph type="title"/>
          </p:nvPr>
        </p:nvSpPr>
        <p:spPr>
          <a:xfrm>
            <a:off x="3380878" y="2044700"/>
            <a:ext cx="17622244" cy="1784450"/>
          </a:xfrm>
          <a:prstGeom prst="rect">
            <a:avLst/>
          </a:prstGeom>
        </p:spPr>
        <p:txBody>
          <a:bodyPr/>
          <a:lstStyle>
            <a:lvl1pPr defTabSz="825500">
              <a:lnSpc>
                <a:spcPct val="100000"/>
              </a:lnSpc>
              <a:defRPr sz="7700" spc="0">
                <a:solidFill>
                  <a:srgbClr val="2B3F45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r>
              <a:t>Cylch bywyd pysgodyn</a:t>
            </a:r>
          </a:p>
        </p:txBody>
      </p:sp>
      <p:pic>
        <p:nvPicPr>
          <p:cNvPr id="199" name="Decorative panel in brand colours" descr="Decorative panel in brand colour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894" y="-52984"/>
            <a:ext cx="3162302" cy="12090402"/>
          </a:xfrm>
          <a:prstGeom prst="rect">
            <a:avLst/>
          </a:prstGeom>
          <a:ln w="12700">
            <a:miter lim="400000"/>
          </a:ln>
        </p:spPr>
      </p:pic>
      <p:pic>
        <p:nvPicPr>
          <p:cNvPr id="200" name="Tir a Mor Logo " descr="Tir a Mor Logo 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96" y="439637"/>
            <a:ext cx="2146301" cy="838202"/>
          </a:xfrm>
          <a:prstGeom prst="rect">
            <a:avLst/>
          </a:prstGeom>
          <a:ln w="12700">
            <a:miter lim="400000"/>
          </a:ln>
        </p:spPr>
      </p:pic>
      <p:sp>
        <p:nvSpPr>
          <p:cNvPr id="201" name="Callout"/>
          <p:cNvSpPr/>
          <p:nvPr/>
        </p:nvSpPr>
        <p:spPr>
          <a:xfrm rot="16200000">
            <a:off x="3828560" y="3588556"/>
            <a:ext cx="4160892" cy="49479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0666"/>
                </a:moveTo>
                <a:lnTo>
                  <a:pt x="0" y="934"/>
                </a:lnTo>
                <a:cubicBezTo>
                  <a:pt x="0" y="418"/>
                  <a:pt x="497" y="0"/>
                  <a:pt x="1111" y="0"/>
                </a:cubicBezTo>
                <a:lnTo>
                  <a:pt x="20489" y="0"/>
                </a:lnTo>
                <a:cubicBezTo>
                  <a:pt x="21103" y="0"/>
                  <a:pt x="21600" y="418"/>
                  <a:pt x="21600" y="934"/>
                </a:cubicBezTo>
                <a:lnTo>
                  <a:pt x="21600" y="20666"/>
                </a:lnTo>
                <a:cubicBezTo>
                  <a:pt x="21600" y="21182"/>
                  <a:pt x="21103" y="21600"/>
                  <a:pt x="20489" y="21600"/>
                </a:cubicBezTo>
                <a:lnTo>
                  <a:pt x="1111" y="21600"/>
                </a:lnTo>
                <a:cubicBezTo>
                  <a:pt x="497" y="21600"/>
                  <a:pt x="0" y="21182"/>
                  <a:pt x="0" y="20666"/>
                </a:cubicBezTo>
                <a:close/>
              </a:path>
            </a:pathLst>
          </a:custGeom>
          <a:solidFill>
            <a:srgbClr val="CDE5EB">
              <a:alpha val="59690"/>
            </a:srgbClr>
          </a:solidFill>
          <a:ln w="63500">
            <a:solidFill>
              <a:srgbClr val="3CA4AE">
                <a:alpha val="5969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>
              <a:latin typeface="Abadi" panose="020B0604020104020204" pitchFamily="34" charset="0"/>
            </a:endParaRPr>
          </a:p>
        </p:txBody>
      </p:sp>
      <p:sp>
        <p:nvSpPr>
          <p:cNvPr id="202" name="STEP 1"/>
          <p:cNvSpPr txBox="1"/>
          <p:nvPr/>
        </p:nvSpPr>
        <p:spPr>
          <a:xfrm>
            <a:off x="3532882" y="4244302"/>
            <a:ext cx="3281860" cy="1004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 algn="l">
              <a:lnSpc>
                <a:spcPct val="90000"/>
              </a:lnSpc>
              <a:spcBef>
                <a:spcPts val="4500"/>
              </a:spcBef>
              <a:defRPr sz="4000">
                <a:solidFill>
                  <a:srgbClr val="248B91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r>
              <a:t>CAM 1</a:t>
            </a:r>
          </a:p>
        </p:txBody>
      </p:sp>
      <p:sp>
        <p:nvSpPr>
          <p:cNvPr id="203" name="Cut out the fish, life cycle stages and descriptions on the worksheet."/>
          <p:cNvSpPr txBox="1"/>
          <p:nvPr/>
        </p:nvSpPr>
        <p:spPr>
          <a:xfrm>
            <a:off x="3533278" y="5046107"/>
            <a:ext cx="4620553" cy="23477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algn="l">
              <a:lnSpc>
                <a:spcPct val="90000"/>
              </a:lnSpc>
              <a:spcBef>
                <a:spcPts val="4500"/>
              </a:spcBef>
              <a:defRPr sz="3400">
                <a:solidFill>
                  <a:srgbClr val="248B91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r>
              <a:t>Torrwch y pysgodyn, camau’r cylch bywyd a’r disgrifiadau ar y daflen waith. </a:t>
            </a:r>
          </a:p>
        </p:txBody>
      </p:sp>
      <p:sp>
        <p:nvSpPr>
          <p:cNvPr id="204" name="STEP 2"/>
          <p:cNvSpPr txBox="1"/>
          <p:nvPr/>
        </p:nvSpPr>
        <p:spPr>
          <a:xfrm>
            <a:off x="8752582" y="4244302"/>
            <a:ext cx="3281860" cy="1004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 algn="l">
              <a:lnSpc>
                <a:spcPct val="90000"/>
              </a:lnSpc>
              <a:spcBef>
                <a:spcPts val="4500"/>
              </a:spcBef>
              <a:defRPr sz="4000">
                <a:solidFill>
                  <a:srgbClr val="248B91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r>
              <a:t>CAM 2</a:t>
            </a:r>
          </a:p>
        </p:txBody>
      </p:sp>
      <p:sp>
        <p:nvSpPr>
          <p:cNvPr id="205" name="Put the stages in the correct order, discussing changes in size, location, diet, or threats over time."/>
          <p:cNvSpPr txBox="1"/>
          <p:nvPr/>
        </p:nvSpPr>
        <p:spPr>
          <a:xfrm>
            <a:off x="8752978" y="5046107"/>
            <a:ext cx="4377202" cy="32191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algn="l" defTabSz="2316421">
              <a:lnSpc>
                <a:spcPct val="90000"/>
              </a:lnSpc>
              <a:spcBef>
                <a:spcPts val="4200"/>
              </a:spcBef>
              <a:defRPr sz="3230">
                <a:solidFill>
                  <a:srgbClr val="248B91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r>
              <a:t>Rhowch y camau yn y drefn gywir, gan drafod newid mewn maint, lleoliad, deiet neu fygythiadau dros amser.  </a:t>
            </a:r>
          </a:p>
        </p:txBody>
      </p:sp>
      <p:sp>
        <p:nvSpPr>
          <p:cNvPr id="206" name="Callout"/>
          <p:cNvSpPr/>
          <p:nvPr/>
        </p:nvSpPr>
        <p:spPr>
          <a:xfrm rot="16200000">
            <a:off x="9512799" y="7416616"/>
            <a:ext cx="3155611" cy="49479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0666"/>
                </a:moveTo>
                <a:lnTo>
                  <a:pt x="0" y="934"/>
                </a:lnTo>
                <a:cubicBezTo>
                  <a:pt x="0" y="418"/>
                  <a:pt x="656" y="0"/>
                  <a:pt x="1465" y="0"/>
                </a:cubicBezTo>
                <a:lnTo>
                  <a:pt x="20135" y="0"/>
                </a:lnTo>
                <a:cubicBezTo>
                  <a:pt x="20944" y="0"/>
                  <a:pt x="21600" y="418"/>
                  <a:pt x="21600" y="934"/>
                </a:cubicBezTo>
                <a:lnTo>
                  <a:pt x="21600" y="20666"/>
                </a:lnTo>
                <a:cubicBezTo>
                  <a:pt x="21600" y="21182"/>
                  <a:pt x="20944" y="21600"/>
                  <a:pt x="20135" y="21600"/>
                </a:cubicBezTo>
                <a:lnTo>
                  <a:pt x="1465" y="21600"/>
                </a:lnTo>
                <a:cubicBezTo>
                  <a:pt x="656" y="21600"/>
                  <a:pt x="0" y="21182"/>
                  <a:pt x="0" y="20666"/>
                </a:cubicBezTo>
                <a:close/>
              </a:path>
            </a:pathLst>
          </a:custGeom>
          <a:solidFill>
            <a:srgbClr val="CDE5EB">
              <a:alpha val="59690"/>
            </a:srgbClr>
          </a:solidFill>
          <a:ln w="63500">
            <a:solidFill>
              <a:srgbClr val="3CA4AE">
                <a:alpha val="5969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>
              <a:latin typeface="Abadi" panose="020B0604020104020204" pitchFamily="34" charset="0"/>
            </a:endParaRPr>
          </a:p>
        </p:txBody>
      </p:sp>
      <p:sp>
        <p:nvSpPr>
          <p:cNvPr id="207" name="Callout"/>
          <p:cNvSpPr/>
          <p:nvPr/>
        </p:nvSpPr>
        <p:spPr>
          <a:xfrm rot="16200000">
            <a:off x="4331199" y="7416616"/>
            <a:ext cx="3155611" cy="49479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0666"/>
                </a:moveTo>
                <a:lnTo>
                  <a:pt x="0" y="934"/>
                </a:lnTo>
                <a:cubicBezTo>
                  <a:pt x="0" y="418"/>
                  <a:pt x="656" y="0"/>
                  <a:pt x="1465" y="0"/>
                </a:cubicBezTo>
                <a:lnTo>
                  <a:pt x="20135" y="0"/>
                </a:lnTo>
                <a:cubicBezTo>
                  <a:pt x="20944" y="0"/>
                  <a:pt x="21600" y="418"/>
                  <a:pt x="21600" y="934"/>
                </a:cubicBezTo>
                <a:lnTo>
                  <a:pt x="21600" y="20666"/>
                </a:lnTo>
                <a:cubicBezTo>
                  <a:pt x="21600" y="21182"/>
                  <a:pt x="20944" y="21600"/>
                  <a:pt x="20135" y="21600"/>
                </a:cubicBezTo>
                <a:lnTo>
                  <a:pt x="1465" y="21600"/>
                </a:lnTo>
                <a:cubicBezTo>
                  <a:pt x="656" y="21600"/>
                  <a:pt x="0" y="21182"/>
                  <a:pt x="0" y="20666"/>
                </a:cubicBezTo>
                <a:close/>
              </a:path>
            </a:pathLst>
          </a:custGeom>
          <a:solidFill>
            <a:srgbClr val="CDE5EB">
              <a:alpha val="59690"/>
            </a:srgbClr>
          </a:solidFill>
          <a:ln w="63500">
            <a:solidFill>
              <a:srgbClr val="3CA4AE">
                <a:alpha val="5969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>
              <a:latin typeface="Abadi" panose="020B0604020104020204" pitchFamily="34" charset="0"/>
            </a:endParaRPr>
          </a:p>
        </p:txBody>
      </p:sp>
      <p:sp>
        <p:nvSpPr>
          <p:cNvPr id="208" name="STEP 3"/>
          <p:cNvSpPr txBox="1"/>
          <p:nvPr/>
        </p:nvSpPr>
        <p:spPr>
          <a:xfrm>
            <a:off x="3532882" y="8575002"/>
            <a:ext cx="3281860" cy="1004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 algn="l">
              <a:lnSpc>
                <a:spcPct val="90000"/>
              </a:lnSpc>
              <a:spcBef>
                <a:spcPts val="4500"/>
              </a:spcBef>
              <a:defRPr sz="4000">
                <a:solidFill>
                  <a:srgbClr val="248B91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r>
              <a:t>CAM 3</a:t>
            </a:r>
          </a:p>
        </p:txBody>
      </p:sp>
      <p:sp>
        <p:nvSpPr>
          <p:cNvPr id="209" name="Glue the life cycle descriptions onto the fish template."/>
          <p:cNvSpPr txBox="1"/>
          <p:nvPr/>
        </p:nvSpPr>
        <p:spPr>
          <a:xfrm>
            <a:off x="3533278" y="9376806"/>
            <a:ext cx="4620553" cy="1784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t">
            <a:normAutofit/>
          </a:bodyPr>
          <a:lstStyle>
            <a:lvl1pPr algn="l">
              <a:lnSpc>
                <a:spcPct val="90000"/>
              </a:lnSpc>
              <a:spcBef>
                <a:spcPts val="4500"/>
              </a:spcBef>
              <a:defRPr sz="3400">
                <a:solidFill>
                  <a:srgbClr val="248B91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r>
              <a:rPr dirty="0" err="1"/>
              <a:t>Gludwch</a:t>
            </a:r>
            <a:r>
              <a:rPr dirty="0"/>
              <a:t> y </a:t>
            </a:r>
            <a:r>
              <a:rPr dirty="0" err="1"/>
              <a:t>disgrifiadau</a:t>
            </a:r>
            <a:r>
              <a:rPr dirty="0"/>
              <a:t> </a:t>
            </a:r>
            <a:r>
              <a:rPr dirty="0" err="1"/>
              <a:t>cylch</a:t>
            </a:r>
            <a:r>
              <a:rPr dirty="0"/>
              <a:t> </a:t>
            </a:r>
            <a:r>
              <a:rPr dirty="0" err="1"/>
              <a:t>bywyd</a:t>
            </a:r>
            <a:r>
              <a:rPr dirty="0"/>
              <a:t> </a:t>
            </a:r>
            <a:r>
              <a:rPr dirty="0" err="1"/>
              <a:t>ar</a:t>
            </a:r>
            <a:r>
              <a:rPr dirty="0"/>
              <a:t> y </a:t>
            </a:r>
            <a:r>
              <a:rPr lang="en-US" dirty="0" err="1"/>
              <a:t>templed</a:t>
            </a:r>
            <a:r>
              <a:rPr dirty="0"/>
              <a:t> </a:t>
            </a:r>
            <a:r>
              <a:rPr dirty="0" err="1"/>
              <a:t>pysgodyn</a:t>
            </a:r>
            <a:r>
              <a:rPr dirty="0"/>
              <a:t>.  </a:t>
            </a:r>
          </a:p>
        </p:txBody>
      </p:sp>
      <p:sp>
        <p:nvSpPr>
          <p:cNvPr id="210" name="STEP 4"/>
          <p:cNvSpPr txBox="1"/>
          <p:nvPr/>
        </p:nvSpPr>
        <p:spPr>
          <a:xfrm>
            <a:off x="8752582" y="8575002"/>
            <a:ext cx="3281860" cy="1004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 algn="l">
              <a:lnSpc>
                <a:spcPct val="90000"/>
              </a:lnSpc>
              <a:spcBef>
                <a:spcPts val="4500"/>
              </a:spcBef>
              <a:defRPr sz="4000">
                <a:solidFill>
                  <a:srgbClr val="248B91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r>
              <a:t>CAM 4</a:t>
            </a:r>
          </a:p>
        </p:txBody>
      </p:sp>
      <p:sp>
        <p:nvSpPr>
          <p:cNvPr id="211" name="Fold along the lines to create your fish life cycle foldout."/>
          <p:cNvSpPr txBox="1"/>
          <p:nvPr/>
        </p:nvSpPr>
        <p:spPr>
          <a:xfrm>
            <a:off x="8752978" y="9376806"/>
            <a:ext cx="4377202" cy="20328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algn="l">
              <a:lnSpc>
                <a:spcPct val="90000"/>
              </a:lnSpc>
              <a:spcBef>
                <a:spcPts val="4500"/>
              </a:spcBef>
              <a:defRPr sz="3400">
                <a:solidFill>
                  <a:srgbClr val="248B91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r>
              <a:t>Plygwch ar hyd y llinellau i greu eich templed gorffenedig. </a:t>
            </a:r>
          </a:p>
        </p:txBody>
      </p:sp>
      <p:sp>
        <p:nvSpPr>
          <p:cNvPr id="212" name="Saltmarshes"/>
          <p:cNvSpPr txBox="1"/>
          <p:nvPr/>
        </p:nvSpPr>
        <p:spPr>
          <a:xfrm rot="16200000">
            <a:off x="-1199605" y="6393141"/>
            <a:ext cx="4035724" cy="9297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 algn="l" defTabSz="825500">
              <a:defRPr sz="4400">
                <a:solidFill>
                  <a:srgbClr val="FFFFFF"/>
                </a:solidFill>
              </a:defRPr>
            </a:lvl1pPr>
          </a:lstStyle>
          <a:p>
            <a:r>
              <a:t>Morfeydd Heli</a:t>
            </a:r>
          </a:p>
        </p:txBody>
      </p:sp>
      <p:sp>
        <p:nvSpPr>
          <p:cNvPr id="213" name="ACTIVITY 3: Saltmarsh Nurseries"/>
          <p:cNvSpPr txBox="1"/>
          <p:nvPr/>
        </p:nvSpPr>
        <p:spPr>
          <a:xfrm rot="16200000">
            <a:off x="-1698576" y="5233770"/>
            <a:ext cx="6354467" cy="9297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 algn="l" defTabSz="751205">
              <a:lnSpc>
                <a:spcPct val="90000"/>
              </a:lnSpc>
              <a:defRPr sz="2548">
                <a:solidFill>
                  <a:srgbClr val="FFFFFF"/>
                </a:solidFill>
                <a:latin typeface="Avenir Medium"/>
                <a:ea typeface="Avenir Medium"/>
                <a:cs typeface="Avenir Medium"/>
                <a:sym typeface="Avenir Medium"/>
              </a:defRPr>
            </a:lvl1pPr>
          </a:lstStyle>
          <a:p>
            <a:r>
              <a:t>GWEITHGAREDD 3: Meithrinfeydd Morfeydd Heli</a:t>
            </a:r>
          </a:p>
        </p:txBody>
      </p:sp>
      <p:sp>
        <p:nvSpPr>
          <p:cNvPr id="214" name="PS: 2/3"/>
          <p:cNvSpPr txBox="1"/>
          <p:nvPr/>
        </p:nvSpPr>
        <p:spPr>
          <a:xfrm>
            <a:off x="213320" y="10856562"/>
            <a:ext cx="1871960" cy="6754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 algn="l" defTabSz="825500">
              <a:defRPr sz="2800">
                <a:solidFill>
                  <a:srgbClr val="FFFFFF"/>
                </a:solidFill>
                <a:latin typeface="Avenir Medium"/>
                <a:ea typeface="Avenir Medium"/>
                <a:cs typeface="Avenir Medium"/>
                <a:sym typeface="Avenir Medium"/>
              </a:defRPr>
            </a:lvl1pPr>
          </a:lstStyle>
          <a:p>
            <a:r>
              <a:t>CC: 2/3</a:t>
            </a:r>
          </a:p>
        </p:txBody>
      </p:sp>
      <p:pic>
        <p:nvPicPr>
          <p:cNvPr id="215" name="Illustration of the fish game" descr="Illustration of the fish game"/>
          <p:cNvPicPr>
            <a:picLocks noChangeAspect="1"/>
          </p:cNvPicPr>
          <p:nvPr/>
        </p:nvPicPr>
        <p:blipFill>
          <a:blip r:embed="rId4"/>
          <a:srcRect l="2696" r="56"/>
          <a:stretch>
            <a:fillRect/>
          </a:stretch>
        </p:blipFill>
        <p:spPr>
          <a:xfrm>
            <a:off x="14374499" y="682494"/>
            <a:ext cx="9919305" cy="1249885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Decorative panel in brand colours" descr="Decorative panel in brand colour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894" y="-52984"/>
            <a:ext cx="3162302" cy="12090402"/>
          </a:xfrm>
          <a:prstGeom prst="rect">
            <a:avLst/>
          </a:prstGeom>
          <a:ln w="12700">
            <a:miter lim="400000"/>
          </a:ln>
        </p:spPr>
      </p:pic>
      <p:pic>
        <p:nvPicPr>
          <p:cNvPr id="218" name="Tir a Mor Logo " descr="Tir a Mor Logo 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96" y="439637"/>
            <a:ext cx="2146301" cy="838202"/>
          </a:xfrm>
          <a:prstGeom prst="rect">
            <a:avLst/>
          </a:prstGeom>
          <a:ln w="12700">
            <a:miter lim="400000"/>
          </a:ln>
        </p:spPr>
      </p:pic>
      <p:sp>
        <p:nvSpPr>
          <p:cNvPr id="219" name="Rounded Rectangle"/>
          <p:cNvSpPr/>
          <p:nvPr/>
        </p:nvSpPr>
        <p:spPr>
          <a:xfrm>
            <a:off x="3098800" y="3148814"/>
            <a:ext cx="14236403" cy="8724404"/>
          </a:xfrm>
          <a:prstGeom prst="roundRect">
            <a:avLst>
              <a:gd name="adj" fmla="val 15000"/>
            </a:avLst>
          </a:prstGeom>
          <a:solidFill>
            <a:srgbClr val="E8CB3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>
              <a:latin typeface="Abadi" panose="020B0604020104020204" pitchFamily="34" charset="0"/>
            </a:endParaRPr>
          </a:p>
        </p:txBody>
      </p:sp>
      <p:sp>
        <p:nvSpPr>
          <p:cNvPr id="220" name="Additional Task"/>
          <p:cNvSpPr txBox="1"/>
          <p:nvPr/>
        </p:nvSpPr>
        <p:spPr>
          <a:xfrm>
            <a:off x="3696244" y="3493451"/>
            <a:ext cx="6749017" cy="12456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 algn="l">
              <a:lnSpc>
                <a:spcPct val="80000"/>
              </a:lnSpc>
              <a:defRPr sz="5000" b="1" spc="-100">
                <a:solidFill>
                  <a:srgbClr val="000000"/>
                </a:solidFill>
                <a:latin typeface="Uberhand Pro"/>
                <a:ea typeface="Uberhand Pro"/>
                <a:cs typeface="Uberhand Pro"/>
                <a:sym typeface="Uberhand Pro"/>
              </a:defRPr>
            </a:lvl1pPr>
          </a:lstStyle>
          <a:p>
            <a:r>
              <a:t>Tasg Ychwanegol</a:t>
            </a:r>
          </a:p>
        </p:txBody>
      </p:sp>
      <p:sp>
        <p:nvSpPr>
          <p:cNvPr id="221" name="Design your own"/>
          <p:cNvSpPr txBox="1">
            <a:spLocks noGrp="1"/>
          </p:cNvSpPr>
          <p:nvPr>
            <p:ph type="title"/>
          </p:nvPr>
        </p:nvSpPr>
        <p:spPr>
          <a:xfrm>
            <a:off x="3598564" y="4349203"/>
            <a:ext cx="13108089" cy="1784451"/>
          </a:xfrm>
          <a:prstGeom prst="rect">
            <a:avLst/>
          </a:prstGeom>
        </p:spPr>
        <p:txBody>
          <a:bodyPr/>
          <a:lstStyle>
            <a:lvl1pPr defTabSz="825500">
              <a:lnSpc>
                <a:spcPct val="100000"/>
              </a:lnSpc>
              <a:defRPr sz="8600" spc="0">
                <a:solidFill>
                  <a:srgbClr val="000000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r>
              <a:t>Dyluniad delfrydol</a:t>
            </a:r>
          </a:p>
        </p:txBody>
      </p:sp>
      <p:sp>
        <p:nvSpPr>
          <p:cNvPr id="222" name="Design a perfect salt marsh nursery for young fish"/>
          <p:cNvSpPr txBox="1"/>
          <p:nvPr/>
        </p:nvSpPr>
        <p:spPr>
          <a:xfrm>
            <a:off x="3598564" y="5903318"/>
            <a:ext cx="12807654" cy="1418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l">
              <a:lnSpc>
                <a:spcPct val="90000"/>
              </a:lnSpc>
              <a:spcBef>
                <a:spcPts val="4500"/>
              </a:spcBef>
              <a:defRPr sz="4000">
                <a:solidFill>
                  <a:srgbClr val="000000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r>
              <a:t>Dyluniwch feithrinfa morfa heli ddelfrydol ar gyfer pysgod ifanc. </a:t>
            </a:r>
          </a:p>
        </p:txBody>
      </p:sp>
      <p:sp>
        <p:nvSpPr>
          <p:cNvPr id="223" name="Draw and label your fish’s habitat or make a simple 3D model.…"/>
          <p:cNvSpPr txBox="1"/>
          <p:nvPr/>
        </p:nvSpPr>
        <p:spPr>
          <a:xfrm>
            <a:off x="3598564" y="7492546"/>
            <a:ext cx="13108089" cy="40357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pPr algn="l" defTabSz="2340804">
              <a:lnSpc>
                <a:spcPct val="81000"/>
              </a:lnSpc>
              <a:spcBef>
                <a:spcPts val="4300"/>
              </a:spcBef>
              <a:defRPr sz="3264">
                <a:solidFill>
                  <a:srgbClr val="000000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t>Tynnwch lun a labelwch gynefin i’r pysgod neu lluniwch fodel 3D syml. </a:t>
            </a:r>
          </a:p>
          <a:p>
            <a:pPr algn="l" defTabSz="2340804">
              <a:lnSpc>
                <a:spcPct val="81000"/>
              </a:lnSpc>
              <a:spcBef>
                <a:spcPts val="4300"/>
              </a:spcBef>
              <a:defRPr sz="3264">
                <a:solidFill>
                  <a:srgbClr val="000000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t>Nodwch ble gall y pysgod ganfod bwyd, cuddio, dŵr bas, a sut mae’r cynefin yn eu cadw’n saff. </a:t>
            </a:r>
          </a:p>
          <a:p>
            <a:pPr algn="l" defTabSz="2340804">
              <a:lnSpc>
                <a:spcPct val="81000"/>
              </a:lnSpc>
              <a:spcBef>
                <a:spcPts val="4300"/>
              </a:spcBef>
              <a:defRPr sz="3264">
                <a:solidFill>
                  <a:srgbClr val="000000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t>Rhannwch eich dyluniad gyda’r dosbarth gan egluro sut mae pob rhan yn cefnogi’r pysgod i oroesi.  </a:t>
            </a:r>
          </a:p>
        </p:txBody>
      </p:sp>
      <p:sp>
        <p:nvSpPr>
          <p:cNvPr id="224" name="Saltmarshes"/>
          <p:cNvSpPr txBox="1"/>
          <p:nvPr/>
        </p:nvSpPr>
        <p:spPr>
          <a:xfrm rot="16200000">
            <a:off x="-1199605" y="6393141"/>
            <a:ext cx="4035724" cy="9297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 algn="l" defTabSz="825500">
              <a:defRPr sz="4400">
                <a:solidFill>
                  <a:srgbClr val="FFFFFF"/>
                </a:solidFill>
              </a:defRPr>
            </a:lvl1pPr>
          </a:lstStyle>
          <a:p>
            <a:r>
              <a:t>Morfeydd Heli</a:t>
            </a:r>
          </a:p>
        </p:txBody>
      </p:sp>
      <p:sp>
        <p:nvSpPr>
          <p:cNvPr id="225" name="ACTIVITY 3: Saltmarsh Nurseries"/>
          <p:cNvSpPr txBox="1"/>
          <p:nvPr/>
        </p:nvSpPr>
        <p:spPr>
          <a:xfrm rot="16200000">
            <a:off x="-1698576" y="5233770"/>
            <a:ext cx="6354467" cy="9297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 algn="l" defTabSz="751205">
              <a:lnSpc>
                <a:spcPct val="90000"/>
              </a:lnSpc>
              <a:defRPr sz="2548">
                <a:solidFill>
                  <a:srgbClr val="FFFFFF"/>
                </a:solidFill>
                <a:latin typeface="Avenir Medium"/>
                <a:ea typeface="Avenir Medium"/>
                <a:cs typeface="Avenir Medium"/>
                <a:sym typeface="Avenir Medium"/>
              </a:defRPr>
            </a:lvl1pPr>
          </a:lstStyle>
          <a:p>
            <a:r>
              <a:t>GWEITHGAREDD 3: Meithrinfeydd Morfeydd Heli</a:t>
            </a:r>
          </a:p>
        </p:txBody>
      </p:sp>
      <p:sp>
        <p:nvSpPr>
          <p:cNvPr id="226" name="PS: 2/3"/>
          <p:cNvSpPr txBox="1"/>
          <p:nvPr/>
        </p:nvSpPr>
        <p:spPr>
          <a:xfrm>
            <a:off x="213320" y="10856562"/>
            <a:ext cx="1871960" cy="6754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 algn="l" defTabSz="825500">
              <a:defRPr sz="2800">
                <a:solidFill>
                  <a:srgbClr val="FFFFFF"/>
                </a:solidFill>
                <a:latin typeface="Avenir Medium"/>
                <a:ea typeface="Avenir Medium"/>
                <a:cs typeface="Avenir Medium"/>
                <a:sym typeface="Avenir Medium"/>
              </a:defRPr>
            </a:lvl1pPr>
          </a:lstStyle>
          <a:p>
            <a:r>
              <a:t>CC: 2/3</a:t>
            </a:r>
          </a:p>
        </p:txBody>
      </p:sp>
      <p:pic>
        <p:nvPicPr>
          <p:cNvPr id="227" name="Illustration of a brown haired girl" descr="Illustration of a brown haired girl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37141" y="6334197"/>
            <a:ext cx="2691587" cy="55044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Pen Llyn a’r Sarnau Logo " descr="Pen Llyn a’r Sarnau Logo 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9132" y="9809277"/>
            <a:ext cx="2459783" cy="2459784"/>
          </a:xfrm>
          <a:prstGeom prst="rect">
            <a:avLst/>
          </a:prstGeom>
          <a:ln w="12700">
            <a:miter lim="400000"/>
          </a:ln>
        </p:spPr>
      </p:pic>
      <p:pic>
        <p:nvPicPr>
          <p:cNvPr id="230" name="WWF logo" descr="WWF 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03263" y="9983058"/>
            <a:ext cx="2146302" cy="2146302"/>
          </a:xfrm>
          <a:prstGeom prst="rect">
            <a:avLst/>
          </a:prstGeom>
          <a:ln w="12700">
            <a:miter lim="400000"/>
          </a:ln>
        </p:spPr>
      </p:pic>
      <p:pic>
        <p:nvPicPr>
          <p:cNvPr id="231" name="SKY Logo" descr="SKY 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28827" y="10091008"/>
            <a:ext cx="3644902" cy="2235202"/>
          </a:xfrm>
          <a:prstGeom prst="rect">
            <a:avLst/>
          </a:prstGeom>
          <a:ln w="12700">
            <a:miter lim="400000"/>
          </a:ln>
        </p:spPr>
      </p:pic>
      <p:pic>
        <p:nvPicPr>
          <p:cNvPr id="232" name="North Wales Wildlife Trust Logo" descr="North Wales Wildlife Trust Logo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22987" y="10105718"/>
            <a:ext cx="6515102" cy="1866902"/>
          </a:xfrm>
          <a:prstGeom prst="rect">
            <a:avLst/>
          </a:prstGeom>
          <a:ln w="12700">
            <a:miter lim="400000"/>
          </a:ln>
        </p:spPr>
      </p:pic>
      <p:pic>
        <p:nvPicPr>
          <p:cNvPr id="233" name="A large button containing the document name Tir a Mor and a hyperlink to the website. www.tiramor.cymru " descr="A large button containing the document name Tir a Mor and a hyperlink to the website. www.tiramor.cymru ">
            <a:hlinkClick r:id="rId6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10250" y="4147839"/>
            <a:ext cx="12763500" cy="39878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Avenir Heavy"/>
            <a:ea typeface="Avenir Heavy"/>
            <a:cs typeface="Avenir Heavy"/>
            <a:sym typeface="Avenir Heavy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Avenir Heavy"/>
            <a:ea typeface="Avenir Heavy"/>
            <a:cs typeface="Avenir Heavy"/>
            <a:sym typeface="Avenir Heavy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Avenir Heavy"/>
            <a:ea typeface="Avenir Heavy"/>
            <a:cs typeface="Avenir Heavy"/>
            <a:sym typeface="Avenir Heavy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Avenir Heavy"/>
            <a:ea typeface="Avenir Heavy"/>
            <a:cs typeface="Avenir Heavy"/>
            <a:sym typeface="Avenir Heavy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bd620fc-e0a4-45c7-a357-20ec84c645d1" xsi:nil="true"/>
    <lcf76f155ced4ddcb4097134ff3c332f xmlns="1d6637b2-67ef-45eb-b043-82e84ec90b64">
      <Terms xmlns="http://schemas.microsoft.com/office/infopath/2007/PartnerControls"/>
    </lcf76f155ced4ddcb4097134ff3c332f>
    <_dlc_DocId xmlns="bbd620fc-e0a4-45c7-a357-20ec84c645d1">PNRVYVU2CSKX-2112989736-15660</_dlc_DocId>
    <_dlc_DocIdUrl xmlns="bbd620fc-e0a4-45c7-a357-20ec84c645d1">
      <Url>https://cyngorgwynedd.sharepoint.com/sites/ACAPenLlynSarnau/_layouts/15/DocIdRedir.aspx?ID=PNRVYVU2CSKX-2112989736-15660</Url>
      <Description>PNRVYVU2CSKX-2112989736-15660</Description>
    </_dlc_DocIdUrl>
  </documentManagement>
</p:properti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gfen" ma:contentTypeID="0x0101001C1D7FB522FF8D45B87CFF221AD7A5EF" ma:contentTypeVersion="22" ma:contentTypeDescription="Creu dogfen newydd." ma:contentTypeScope="" ma:versionID="57e0c755c9341fdd39708ace8dbeae8d">
  <xsd:schema xmlns:xsd="http://www.w3.org/2001/XMLSchema" xmlns:xs="http://www.w3.org/2001/XMLSchema" xmlns:p="http://schemas.microsoft.com/office/2006/metadata/properties" xmlns:ns2="bbd620fc-e0a4-45c7-a357-20ec84c645d1" xmlns:ns3="1d6637b2-67ef-45eb-b043-82e84ec90b64" targetNamespace="http://schemas.microsoft.com/office/2006/metadata/properties" ma:root="true" ma:fieldsID="4792fbf5375faae4cb8f11d0ec449f0c" ns2:_="" ns3:_="">
    <xsd:import namespace="bbd620fc-e0a4-45c7-a357-20ec84c645d1"/>
    <xsd:import namespace="1d6637b2-67ef-45eb-b043-82e84ec90b6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2:SharedWithUsers" minOccurs="0"/>
                <xsd:element ref="ns2:SharedWithDetails" minOccurs="0"/>
                <xsd:element ref="ns2:TaxCatchAll" minOccurs="0"/>
                <xsd:element ref="ns3:lcf76f155ced4ddcb4097134ff3c332f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d620fc-e0a4-45c7-a357-20ec84c645d1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Gwerth ID Dogfen" ma:description="Gwerth ID y ddogfen sydd wedi'i neilltuo i'r eitem hon." ma:indexed="true" ma:internalName="_dlc_DocId" ma:readOnly="true">
      <xsd:simpleType>
        <xsd:restriction base="dms:Text"/>
      </xsd:simpleType>
    </xsd:element>
    <xsd:element name="_dlc_DocIdUrl" ma:index="9" nillable="true" ma:displayName="ID Dogfen" ma:description="Dolen barhaus i'r ddogfen hon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22" nillable="true" ma:displayName="Rhannwyd â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Wedi Rhannu Gyda Manylion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e5bd6552-80fc-45a4-9c1a-2a6debd8bc05}" ma:internalName="TaxCatchAll" ma:showField="CatchAllData" ma:web="bbd620fc-e0a4-45c7-a357-20ec84c645d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6637b2-67ef-45eb-b043-82e84ec90b6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6" nillable="true" ma:taxonomy="true" ma:internalName="lcf76f155ced4ddcb4097134ff3c332f" ma:taxonomyFieldName="MediaServiceImageTags" ma:displayName="Tagiau Delwedd" ma:readOnly="false" ma:fieldId="{5cf76f15-5ced-4ddc-b409-7134ff3c332f}" ma:taxonomyMulti="true" ma:sspId="b65e5a6c-01e6-40a4-a681-398cda8c020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Math o Gynnwys"/>
        <xsd:element ref="dc:title" minOccurs="0" maxOccurs="1" ma:index="4" ma:displayName="Teit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07BDEDF-58B6-406F-9D55-507F7433BC1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B0213DE-3570-42E6-9045-554EDEFE3A8A}">
  <ds:schemaRefs>
    <ds:schemaRef ds:uri="http://schemas.microsoft.com/office/2006/metadata/properties"/>
    <ds:schemaRef ds:uri="http://schemas.microsoft.com/office/infopath/2007/PartnerControls"/>
    <ds:schemaRef ds:uri="e68d87e9-b0af-4863-8c19-2e25130275eb"/>
    <ds:schemaRef ds:uri="10523aff-5ecb-4900-8b60-61147cee1312"/>
    <ds:schemaRef ds:uri="bbd620fc-e0a4-45c7-a357-20ec84c645d1"/>
    <ds:schemaRef ds:uri="1d6637b2-67ef-45eb-b043-82e84ec90b64"/>
  </ds:schemaRefs>
</ds:datastoreItem>
</file>

<file path=customXml/itemProps3.xml><?xml version="1.0" encoding="utf-8"?>
<ds:datastoreItem xmlns:ds="http://schemas.openxmlformats.org/officeDocument/2006/customXml" ds:itemID="{6A90AE91-A983-4B70-8AB7-691F34EDF855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05D81CC6-BFCD-41B2-A44F-E4D2C275499C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313</Words>
  <Application>Microsoft Office PowerPoint</Application>
  <PresentationFormat>Custom</PresentationFormat>
  <Paragraphs>55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21_BasicWhite</vt:lpstr>
      <vt:lpstr>PowerPoint Presentation</vt:lpstr>
      <vt:lpstr>Morfeydd Heli</vt:lpstr>
      <vt:lpstr>Meithrinfeydd Morfeydd Heli</vt:lpstr>
      <vt:lpstr>A fyddai morfa heli yn feithrinfa dda i bysgod ifanc?  </vt:lpstr>
      <vt:lpstr>Dychmygwch</vt:lpstr>
      <vt:lpstr>Cylch bywyd pysgodyn</vt:lpstr>
      <vt:lpstr>Dyluniad delfrydol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Heledd Morgan</cp:lastModifiedBy>
  <cp:revision>3</cp:revision>
  <dcterms:modified xsi:type="dcterms:W3CDTF">2026-01-15T16:20:11Z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0x0101001C1D7FB522FF8D45B87CFF221AD7A5EF</vt:lpwstr>
  </property>
  <property fmtid="{D5CDD505-2E9C-101B-9397-08002B2CF9AE}" pid="3" name="_dlc_DocIdItemGuid">
    <vt:lpwstr>a01880b3-ba8b-4302-80ef-95f5de4bd393</vt:lpwstr>
  </property>
  <property fmtid="{D5CDD505-2E9C-101B-9397-08002B2CF9AE}" pid="4" name="MediaServiceImageTags">
    <vt:lpwstr/>
  </property>
</Properties>
</file>