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24384000" cy="13716000"/>
  <p:notesSz cx="6858000" cy="9144000"/>
  <p:embeddedFontLst>
    <p:embeddedFont>
      <p:font typeface="Abadi" panose="020B0604020104020204" pitchFamily="34" charset="0"/>
      <p:regular r:id="rId16"/>
      <p:bold r:id="rId17"/>
      <p:italic r:id="rId18"/>
      <p:boldItalic r:id="rId19"/>
    </p:embeddedFont>
    <p:embeddedFont>
      <p:font typeface="Avenir Book" panose="020B0503020203020204" charset="-78"/>
      <p:regular r:id="rId20"/>
    </p:embeddedFont>
    <p:embeddedFont>
      <p:font typeface="Avenir Heavy" panose="020B0703020203020204" charset="-78"/>
      <p:bold r:id="rId2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arie Hughes (AMG)" userId="51299fe7-79d1-48e4-beed-19ef5398ee8b" providerId="ADAL" clId="{17F78E74-4759-47A5-9D58-8E73E8C33F23}"/>
    <pc:docChg chg="custSel modSld">
      <pc:chgData name="Laura Marie Hughes (AMG)" userId="51299fe7-79d1-48e4-beed-19ef5398ee8b" providerId="ADAL" clId="{17F78E74-4759-47A5-9D58-8E73E8C33F23}" dt="2026-03-02T09:45:52.401" v="1" actId="478"/>
      <pc:docMkLst>
        <pc:docMk/>
      </pc:docMkLst>
      <pc:sldChg chg="delSp mod">
        <pc:chgData name="Laura Marie Hughes (AMG)" userId="51299fe7-79d1-48e4-beed-19ef5398ee8b" providerId="ADAL" clId="{17F78E74-4759-47A5-9D58-8E73E8C33F23}" dt="2026-03-02T09:45:48.551" v="0" actId="478"/>
        <pc:sldMkLst>
          <pc:docMk/>
          <pc:sldMk cId="0" sldId="259"/>
        </pc:sldMkLst>
        <pc:spChg chg="del">
          <ac:chgData name="Laura Marie Hughes (AMG)" userId="51299fe7-79d1-48e4-beed-19ef5398ee8b" providerId="ADAL" clId="{17F78E74-4759-47A5-9D58-8E73E8C33F23}" dt="2026-03-02T09:45:48.551" v="0" actId="478"/>
          <ac:spMkLst>
            <pc:docMk/>
            <pc:sldMk cId="0" sldId="259"/>
            <ac:spMk id="181" creationId="{00000000-0000-0000-0000-000000000000}"/>
          </ac:spMkLst>
        </pc:spChg>
      </pc:sldChg>
      <pc:sldChg chg="delSp mod">
        <pc:chgData name="Laura Marie Hughes (AMG)" userId="51299fe7-79d1-48e4-beed-19ef5398ee8b" providerId="ADAL" clId="{17F78E74-4759-47A5-9D58-8E73E8C33F23}" dt="2026-03-02T09:45:52.401" v="1" actId="478"/>
        <pc:sldMkLst>
          <pc:docMk/>
          <pc:sldMk cId="0" sldId="261"/>
        </pc:sldMkLst>
        <pc:spChg chg="del">
          <ac:chgData name="Laura Marie Hughes (AMG)" userId="51299fe7-79d1-48e4-beed-19ef5398ee8b" providerId="ADAL" clId="{17F78E74-4759-47A5-9D58-8E73E8C33F23}" dt="2026-03-02T09:45:52.401" v="1" actId="478"/>
          <ac:spMkLst>
            <pc:docMk/>
            <pc:sldMk cId="0" sldId="261"/>
            <ac:spMk id="22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Abadi" panose="020B0604020104020204" pitchFamily="34" charset="0"/>
        <a:ea typeface="+mj-ea"/>
        <a:cs typeface="+mj-cs"/>
        <a:sym typeface="Helvetica Neue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5pPr>
          </a:lstStyle>
          <a:p>
            <a:r>
              <a:rPr dirty="0"/>
              <a:t>Statement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100%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586104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  <a:lvl2pPr marL="10033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2pPr>
            <a:lvl3pPr marL="16129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3pPr>
            <a:lvl4pPr marL="22225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4pPr>
            <a:lvl5pPr marL="28321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561340">
              <a:lnSpc>
                <a:spcPct val="100000"/>
              </a:lnSpc>
              <a:spcBef>
                <a:spcPts val="0"/>
              </a:spcBef>
              <a:buSzTx/>
              <a:buNone/>
              <a:defRPr sz="5848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76008"/>
            <a:ext cx="352661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9pPr>
    </p:titleStyle>
    <p:bodyStyle>
      <a:lvl1pPr marL="660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270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879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89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988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708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318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927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537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ramor.cym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gE8XuaGH3K4?si=dUc9kEEG0ytNiu3s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92018r-R8CE?si=w45bAXCcqLslr17q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hyperlink" Target="http://www.tiramor.cymr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ain brand Illustration including a boat on a lake, with otters and seals swimming. Green trees with flowers, sheep grazing and a white cottage with a seagull flying at the top" descr="Main brand Illustration including a boat on a lake, with otters and seals swimming. Green trees with flowers, sheep grazing and a white cottage with a seagull flying at the t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 large button containing the document name Tir a Mor and a hyperlink to the website. www.tiramor.cymru " descr="A large button containing the document name Tir a Mor and a hyperlink to the website. www.tiramor.cymru 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altmarshes"/>
          <p:cNvSpPr txBox="1">
            <a:spLocks noGrp="1"/>
          </p:cNvSpPr>
          <p:nvPr>
            <p:ph type="title"/>
          </p:nvPr>
        </p:nvSpPr>
        <p:spPr>
          <a:xfrm>
            <a:off x="5552578" y="2857500"/>
            <a:ext cx="15110323" cy="2766863"/>
          </a:xfrm>
          <a:prstGeom prst="rect">
            <a:avLst/>
          </a:prstGeom>
        </p:spPr>
        <p:txBody>
          <a:bodyPr/>
          <a:lstStyle>
            <a:lvl1pPr defTabSz="1243552">
              <a:defRPr sz="15300" spc="-400">
                <a:solidFill>
                  <a:srgbClr val="2B3F45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155" name="ACTIVITY 4: Living with the Tide"/>
          <p:cNvSpPr txBox="1">
            <a:spLocks noGrp="1"/>
          </p:cNvSpPr>
          <p:nvPr>
            <p:ph type="body" sz="quarter" idx="1"/>
          </p:nvPr>
        </p:nvSpPr>
        <p:spPr>
          <a:xfrm>
            <a:off x="5552578" y="5065362"/>
            <a:ext cx="15110323" cy="934780"/>
          </a:xfrm>
          <a:prstGeom prst="rect">
            <a:avLst/>
          </a:prstGeom>
        </p:spPr>
        <p:txBody>
          <a:bodyPr/>
          <a:lstStyle/>
          <a:p>
            <a:pPr defTabSz="1414235">
              <a:lnSpc>
                <a:spcPct val="80000"/>
              </a:lnSpc>
              <a:defRPr spc="-100">
                <a:solidFill>
                  <a:srgbClr val="2B9DA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Activity 4: Living with the Tide</a:t>
            </a:r>
          </a:p>
        </p:txBody>
      </p:sp>
      <p:pic>
        <p:nvPicPr>
          <p:cNvPr id="156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3</a:t>
            </a:r>
          </a:p>
        </p:txBody>
      </p:sp>
      <p:pic>
        <p:nvPicPr>
          <p:cNvPr id="159" name="Tir a Mor Education Pack" descr="Tir a Mor Education Pac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6802" y="654948"/>
            <a:ext cx="2562226" cy="2466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9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Living with the Tide"/>
          <p:cNvSpPr txBox="1">
            <a:spLocks noGrp="1"/>
          </p:cNvSpPr>
          <p:nvPr>
            <p:ph type="title"/>
          </p:nvPr>
        </p:nvSpPr>
        <p:spPr>
          <a:xfrm>
            <a:off x="5577978" y="1511300"/>
            <a:ext cx="18893832" cy="1876176"/>
          </a:xfrm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FFFFFF"/>
                </a:solidFill>
              </a:defRPr>
            </a:lvl1pPr>
          </a:lstStyle>
          <a:p>
            <a:r>
              <a:t>Living with the Tide</a:t>
            </a:r>
          </a:p>
        </p:txBody>
      </p:sp>
      <p:sp>
        <p:nvSpPr>
          <p:cNvPr id="162" name="ACTIVITY 4"/>
          <p:cNvSpPr txBox="1">
            <a:spLocks noGrp="1"/>
          </p:cNvSpPr>
          <p:nvPr>
            <p:ph type="body" sz="quarter" idx="1"/>
          </p:nvPr>
        </p:nvSpPr>
        <p:spPr>
          <a:xfrm>
            <a:off x="5730378" y="798161"/>
            <a:ext cx="15110323" cy="934780"/>
          </a:xfrm>
          <a:prstGeom prst="rect">
            <a:avLst/>
          </a:prstGeom>
        </p:spPr>
        <p:txBody>
          <a:bodyPr/>
          <a:lstStyle>
            <a:lvl1pPr defTabSz="1414235">
              <a:lnSpc>
                <a:spcPct val="80000"/>
              </a:lnSpc>
              <a:defRPr spc="-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ACTIVITY 4</a:t>
            </a:r>
          </a:p>
        </p:txBody>
      </p:sp>
      <p:pic>
        <p:nvPicPr>
          <p:cNvPr id="163" name="Tir a Mor Logo " descr="Tir a Mor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allout"/>
          <p:cNvSpPr/>
          <p:nvPr/>
        </p:nvSpPr>
        <p:spPr>
          <a:xfrm rot="16200000">
            <a:off x="5748535" y="2715669"/>
            <a:ext cx="8820946" cy="9790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235" y="0"/>
                  <a:pt x="524" y="0"/>
                </a:cubicBezTo>
                <a:lnTo>
                  <a:pt x="21076" y="0"/>
                </a:lnTo>
                <a:cubicBezTo>
                  <a:pt x="21365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1365" y="21600"/>
                  <a:pt x="21076" y="21600"/>
                </a:cubicBezTo>
                <a:lnTo>
                  <a:pt x="524" y="21600"/>
                </a:lnTo>
                <a:cubicBezTo>
                  <a:pt x="235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5" name="Callout"/>
          <p:cNvSpPr/>
          <p:nvPr/>
        </p:nvSpPr>
        <p:spPr>
          <a:xfrm rot="16200000">
            <a:off x="14843520" y="4034287"/>
            <a:ext cx="8820946" cy="7153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954"/>
                </a:moveTo>
                <a:lnTo>
                  <a:pt x="0" y="646"/>
                </a:lnTo>
                <a:cubicBezTo>
                  <a:pt x="0" y="289"/>
                  <a:pt x="235" y="0"/>
                  <a:pt x="524" y="0"/>
                </a:cubicBezTo>
                <a:lnTo>
                  <a:pt x="21076" y="0"/>
                </a:lnTo>
                <a:cubicBezTo>
                  <a:pt x="21365" y="0"/>
                  <a:pt x="21600" y="289"/>
                  <a:pt x="21600" y="646"/>
                </a:cubicBezTo>
                <a:lnTo>
                  <a:pt x="21600" y="20954"/>
                </a:lnTo>
                <a:cubicBezTo>
                  <a:pt x="21600" y="21311"/>
                  <a:pt x="21365" y="21600"/>
                  <a:pt x="21076" y="21600"/>
                </a:cubicBezTo>
                <a:lnTo>
                  <a:pt x="524" y="21600"/>
                </a:lnTo>
                <a:cubicBezTo>
                  <a:pt x="235" y="21600"/>
                  <a:pt x="0" y="21311"/>
                  <a:pt x="0" y="20954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6" name="SKILLS YOU WILL DEVELOP:…"/>
          <p:cNvSpPr txBox="1"/>
          <p:nvPr/>
        </p:nvSpPr>
        <p:spPr>
          <a:xfrm>
            <a:off x="15877677" y="3552502"/>
            <a:ext cx="6752632" cy="8207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784225">
              <a:defRPr sz="3600">
                <a:solidFill>
                  <a:srgbClr val="FFFFFF"/>
                </a:solidFill>
              </a:defRPr>
            </a:pPr>
            <a:r>
              <a:t>SKILLS YOU WILL DEVELOP:</a:t>
            </a:r>
          </a:p>
          <a:p>
            <a:pPr algn="l" defTabSz="784225">
              <a:defRPr sz="3600">
                <a:solidFill>
                  <a:srgbClr val="FFFFFF"/>
                </a:solidFill>
              </a:defRPr>
            </a:pPr>
            <a:endParaRPr/>
          </a:p>
          <a:p>
            <a:pPr marL="458469" indent="-458469" algn="l" defTabSz="784225">
              <a:buSzPct val="123000"/>
              <a:buChar char="•"/>
              <a:defRPr sz="3600">
                <a:solidFill>
                  <a:srgbClr val="FFFFFF"/>
                </a:solidFill>
              </a:defRPr>
            </a:pPr>
            <a:r>
              <a:t>Observing and explaining what you see</a:t>
            </a:r>
            <a:br/>
            <a:endParaRPr/>
          </a:p>
          <a:p>
            <a:pPr marL="458469" indent="-458469" algn="l" defTabSz="784225">
              <a:buSzPct val="123000"/>
              <a:buChar char="•"/>
              <a:defRPr sz="3600">
                <a:solidFill>
                  <a:srgbClr val="FFFFFF"/>
                </a:solidFill>
              </a:defRPr>
            </a:pPr>
            <a:r>
              <a:t>Making and labelling models</a:t>
            </a:r>
            <a:br/>
            <a:endParaRPr/>
          </a:p>
          <a:p>
            <a:pPr marL="458469" indent="-458469" algn="l" defTabSz="784225">
              <a:buSzPct val="123000"/>
              <a:buChar char="•"/>
              <a:defRPr sz="3600">
                <a:solidFill>
                  <a:srgbClr val="FFFFFF"/>
                </a:solidFill>
              </a:defRPr>
            </a:pPr>
            <a:r>
              <a:t>Communicating clearly</a:t>
            </a:r>
            <a:br/>
            <a:endParaRPr/>
          </a:p>
          <a:p>
            <a:pPr marL="458469" indent="-458469" algn="l" defTabSz="784225">
              <a:buSzPct val="123000"/>
              <a:buChar char="•"/>
              <a:defRPr sz="3600">
                <a:solidFill>
                  <a:srgbClr val="FFFFFF"/>
                </a:solidFill>
              </a:defRPr>
            </a:pPr>
            <a:r>
              <a:t>Creating and presenting a short video</a:t>
            </a:r>
            <a:br/>
            <a:endParaRPr/>
          </a:p>
          <a:p>
            <a:pPr marL="458469" indent="-458469" algn="l" defTabSz="784225">
              <a:buSzPct val="123000"/>
              <a:buChar char="•"/>
              <a:defRPr sz="3600">
                <a:solidFill>
                  <a:srgbClr val="FFFFFF"/>
                </a:solidFill>
              </a:defRPr>
            </a:pPr>
            <a:r>
              <a:t>Working with others</a:t>
            </a:r>
          </a:p>
        </p:txBody>
      </p:sp>
      <p:sp>
        <p:nvSpPr>
          <p:cNvPr id="167" name="YOU WILL UNDERSTAND:…"/>
          <p:cNvSpPr txBox="1"/>
          <p:nvPr/>
        </p:nvSpPr>
        <p:spPr>
          <a:xfrm>
            <a:off x="5552578" y="3566326"/>
            <a:ext cx="9405146" cy="9179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defRPr sz="3800">
                <a:solidFill>
                  <a:srgbClr val="FFFFFF"/>
                </a:solidFill>
              </a:defRPr>
            </a:pPr>
            <a:r>
              <a:t>FOLLOWING THIS ACTIVITY, YOU SHOULD UNDERSTAND:</a:t>
            </a:r>
            <a:endParaRPr>
              <a:solidFill>
                <a:srgbClr val="000000"/>
              </a:solidFill>
            </a:endParaRPr>
          </a:p>
          <a:p>
            <a:pPr algn="l" defTabSz="825500">
              <a:defRPr sz="3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>
              <a:solidFill>
                <a:srgbClr val="000000"/>
              </a:solidFill>
            </a:endParaRPr>
          </a:p>
          <a:p>
            <a:pPr marL="814915" indent="-814915" algn="l" defTabSz="825500">
              <a:buSzPct val="100000"/>
              <a:buAutoNum type="arabicPeriod"/>
              <a:defRPr sz="3800">
                <a:solidFill>
                  <a:srgbClr val="FFFFFF"/>
                </a:solidFill>
              </a:defRPr>
            </a:pPr>
            <a:r>
              <a:t>The different zones of a saltmarsh and which plants and animals live in each one</a:t>
            </a:r>
            <a:br/>
            <a:endParaRPr/>
          </a:p>
          <a:p>
            <a:pPr marL="814915" indent="-814915" algn="l" defTabSz="825500">
              <a:buSzPct val="100000"/>
              <a:buAutoNum type="arabicPeriod"/>
              <a:defRPr sz="3800">
                <a:solidFill>
                  <a:srgbClr val="FFFFFF"/>
                </a:solidFill>
              </a:defRPr>
            </a:pPr>
            <a:r>
              <a:t>How the tide changes the saltmarsh and affects the living things that depend on it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172" name="ACTIVITY 4: Living with the Tide"/>
          <p:cNvSpPr txBox="1"/>
          <p:nvPr/>
        </p:nvSpPr>
        <p:spPr>
          <a:xfrm rot="16200000">
            <a:off x="-1975595" y="4956750"/>
            <a:ext cx="690850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4: Living with the Tide</a:t>
            </a:r>
          </a:p>
        </p:txBody>
      </p:sp>
      <p:sp>
        <p:nvSpPr>
          <p:cNvPr id="173" name="PHOTO: John Archer-Thompson"/>
          <p:cNvSpPr txBox="1"/>
          <p:nvPr/>
        </p:nvSpPr>
        <p:spPr>
          <a:xfrm>
            <a:off x="333424" y="12955369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PHOTO: John Archer-Thompson</a:t>
            </a:r>
          </a:p>
        </p:txBody>
      </p:sp>
      <p:sp>
        <p:nvSpPr>
          <p:cNvPr id="174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3</a:t>
            </a:r>
          </a:p>
        </p:txBody>
      </p:sp>
      <p:sp>
        <p:nvSpPr>
          <p:cNvPr id="175" name="What do you notice as the drone travels from the mudflats to the upper marsh?"/>
          <p:cNvSpPr txBox="1"/>
          <p:nvPr/>
        </p:nvSpPr>
        <p:spPr>
          <a:xfrm>
            <a:off x="3297711" y="3975364"/>
            <a:ext cx="7982347" cy="2617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What do you notice as the drone travels from the mudflats to the upper marsh?</a:t>
            </a:r>
          </a:p>
        </p:txBody>
      </p:sp>
      <p:sp>
        <p:nvSpPr>
          <p:cNvPr id="176" name="Saltmarsh Drone"/>
          <p:cNvSpPr txBox="1">
            <a:spLocks noGrp="1"/>
          </p:cNvSpPr>
          <p:nvPr>
            <p:ph type="title"/>
          </p:nvPr>
        </p:nvSpPr>
        <p:spPr>
          <a:xfrm>
            <a:off x="3380878" y="2044700"/>
            <a:ext cx="14389896" cy="1482543"/>
          </a:xfrm>
          <a:prstGeom prst="rect">
            <a:avLst/>
          </a:prstGeom>
        </p:spPr>
        <p:txBody>
          <a:bodyPr/>
          <a:lstStyle>
            <a:lvl1pPr defTabSz="767715">
              <a:lnSpc>
                <a:spcPct val="100000"/>
              </a:lnSpc>
              <a:defRPr sz="79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Drone Video</a:t>
            </a:r>
          </a:p>
        </p:txBody>
      </p:sp>
      <p:pic>
        <p:nvPicPr>
          <p:cNvPr id="177" name="Image of the video that’s available on YouTube" descr="Image of the video that’s available on YouTub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8362" y="1869266"/>
            <a:ext cx="11119671" cy="625481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ounded Rectangle">
            <a:hlinkClick r:id="rId5"/>
          </p:cNvPr>
          <p:cNvSpPr/>
          <p:nvPr/>
        </p:nvSpPr>
        <p:spPr>
          <a:xfrm>
            <a:off x="3304806" y="6739466"/>
            <a:ext cx="6838654" cy="1270002"/>
          </a:xfrm>
          <a:prstGeom prst="roundRect">
            <a:avLst>
              <a:gd name="adj" fmla="val 15000"/>
            </a:avLst>
          </a:prstGeom>
          <a:solidFill>
            <a:srgbClr val="EA92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79" name="PLAY VIDEO"/>
          <p:cNvSpPr txBox="1"/>
          <p:nvPr/>
        </p:nvSpPr>
        <p:spPr>
          <a:xfrm>
            <a:off x="3297711" y="7041374"/>
            <a:ext cx="4418676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FFFFFF"/>
                </a:solidFill>
              </a:defRPr>
            </a:lvl1pPr>
          </a:lstStyle>
          <a:p>
            <a:r>
              <a:t>PLAY VIDEO</a:t>
            </a:r>
          </a:p>
        </p:txBody>
      </p:sp>
      <p:sp>
        <p:nvSpPr>
          <p:cNvPr id="180" name="Triangle"/>
          <p:cNvSpPr/>
          <p:nvPr/>
        </p:nvSpPr>
        <p:spPr>
          <a:xfrm rot="5400000">
            <a:off x="9070581" y="7036755"/>
            <a:ext cx="675422" cy="675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186" name="ACTIVITY 4: Living with the Tide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4: Living with the Tide </a:t>
            </a:r>
          </a:p>
        </p:txBody>
      </p:sp>
      <p:sp>
        <p:nvSpPr>
          <p:cNvPr id="187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3</a:t>
            </a:r>
          </a:p>
        </p:txBody>
      </p:sp>
      <p:sp>
        <p:nvSpPr>
          <p:cNvPr id="188" name="Key Features of a Saltmarsh"/>
          <p:cNvSpPr txBox="1">
            <a:spLocks noGrp="1"/>
          </p:cNvSpPr>
          <p:nvPr>
            <p:ph type="title"/>
          </p:nvPr>
        </p:nvSpPr>
        <p:spPr>
          <a:xfrm>
            <a:off x="3355478" y="901700"/>
            <a:ext cx="15783059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Key Features of a Saltmarsh</a:t>
            </a:r>
          </a:p>
        </p:txBody>
      </p:sp>
      <p:sp>
        <p:nvSpPr>
          <p:cNvPr id="189" name="What are the key features of a saltmarsh?"/>
          <p:cNvSpPr txBox="1"/>
          <p:nvPr/>
        </p:nvSpPr>
        <p:spPr>
          <a:xfrm>
            <a:off x="3393182" y="2538115"/>
            <a:ext cx="14545072" cy="1040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What are the key features of a saltmarsh?</a:t>
            </a:r>
          </a:p>
        </p:txBody>
      </p:sp>
      <p:pic>
        <p:nvPicPr>
          <p:cNvPr id="191" name="Discuss in Pairs" descr="Discuss in Pai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4607" y="914400"/>
            <a:ext cx="2438402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SaltmarshPP-Diagram-E.png">
            <a:extLst>
              <a:ext uri="{FF2B5EF4-FFF2-40B4-BE49-F238E27FC236}">
                <a16:creationId xmlns:a16="http://schemas.microsoft.com/office/drawing/2014/main" id="{2BA95D29-1BE5-C9B7-5C34-419577FBD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665" y="4013055"/>
            <a:ext cx="17986414" cy="91487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15" name="ACTIVITY 4: Living with the Tide"/>
          <p:cNvSpPr txBox="1"/>
          <p:nvPr/>
        </p:nvSpPr>
        <p:spPr>
          <a:xfrm rot="16200000">
            <a:off x="-1975595" y="4956750"/>
            <a:ext cx="690850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4: Living with the Tide</a:t>
            </a:r>
          </a:p>
        </p:txBody>
      </p:sp>
      <p:sp>
        <p:nvSpPr>
          <p:cNvPr id="216" name="PHOTO: John Archer-Thompson"/>
          <p:cNvSpPr txBox="1"/>
          <p:nvPr/>
        </p:nvSpPr>
        <p:spPr>
          <a:xfrm>
            <a:off x="333424" y="12955369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PHOTO: John Archer-Thompson</a:t>
            </a:r>
          </a:p>
        </p:txBody>
      </p:sp>
      <p:sp>
        <p:nvSpPr>
          <p:cNvPr id="217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3</a:t>
            </a:r>
          </a:p>
        </p:txBody>
      </p:sp>
      <p:sp>
        <p:nvSpPr>
          <p:cNvPr id="218" name="What do you notice in this video?What changes?  Is the tide coming in or going out?What disappears or reappears?"/>
          <p:cNvSpPr txBox="1"/>
          <p:nvPr/>
        </p:nvSpPr>
        <p:spPr>
          <a:xfrm>
            <a:off x="14796115" y="3457791"/>
            <a:ext cx="8631921" cy="4478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571500" indent="-571500" algn="l">
              <a:lnSpc>
                <a:spcPct val="90000"/>
              </a:lnSpc>
              <a:spcBef>
                <a:spcPts val="4500"/>
              </a:spcBef>
              <a:buSzPct val="100000"/>
              <a:buFont typeface="Arial"/>
              <a:buChar char="•"/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What do you notice in this video?</a:t>
            </a:r>
          </a:p>
          <a:p>
            <a:pPr marL="571500" indent="-571500" algn="l">
              <a:lnSpc>
                <a:spcPct val="90000"/>
              </a:lnSpc>
              <a:spcBef>
                <a:spcPts val="4500"/>
              </a:spcBef>
              <a:buSzPct val="100000"/>
              <a:buFont typeface="Arial"/>
              <a:buChar char="•"/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What changes? </a:t>
            </a:r>
          </a:p>
          <a:p>
            <a:pPr marL="571500" indent="-571500" algn="l">
              <a:lnSpc>
                <a:spcPct val="90000"/>
              </a:lnSpc>
              <a:spcBef>
                <a:spcPts val="4500"/>
              </a:spcBef>
              <a:buSzPct val="100000"/>
              <a:buFont typeface="Arial"/>
              <a:buChar char="•"/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Is the tide coming in or going out?</a:t>
            </a:r>
          </a:p>
          <a:p>
            <a:pPr marL="571500" indent="-571500" algn="l">
              <a:lnSpc>
                <a:spcPct val="90000"/>
              </a:lnSpc>
              <a:spcBef>
                <a:spcPts val="4500"/>
              </a:spcBef>
              <a:buSzPct val="100000"/>
              <a:buFont typeface="Arial"/>
              <a:buChar char="•"/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What disappears or reappears?</a:t>
            </a:r>
          </a:p>
        </p:txBody>
      </p:sp>
      <p:sp>
        <p:nvSpPr>
          <p:cNvPr id="219" name="Time-lapse"/>
          <p:cNvSpPr txBox="1">
            <a:spLocks noGrp="1"/>
          </p:cNvSpPr>
          <p:nvPr>
            <p:ph type="title"/>
          </p:nvPr>
        </p:nvSpPr>
        <p:spPr>
          <a:xfrm>
            <a:off x="14633077" y="1722031"/>
            <a:ext cx="17622245" cy="178445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Time-lapse</a:t>
            </a:r>
          </a:p>
        </p:txBody>
      </p:sp>
      <p:sp>
        <p:nvSpPr>
          <p:cNvPr id="220" name="The time-lapse recording started at  1:00pm and finished at 2:30pm…"/>
          <p:cNvSpPr txBox="1"/>
          <p:nvPr/>
        </p:nvSpPr>
        <p:spPr>
          <a:xfrm>
            <a:off x="14747752" y="8382220"/>
            <a:ext cx="8226294" cy="3476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2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The time-lapse recording started at </a:t>
            </a:r>
            <a:br/>
            <a:r>
              <a:t>1:00pm and finished at 2:30pm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How many minutes long was </a:t>
            </a:r>
            <a:br/>
            <a:r>
              <a:t>the recording?</a:t>
            </a:r>
          </a:p>
        </p:txBody>
      </p:sp>
      <p:sp>
        <p:nvSpPr>
          <p:cNvPr id="221" name="Write the start and finish times as 24-hour digital clock."/>
          <p:cNvSpPr txBox="1"/>
          <p:nvPr/>
        </p:nvSpPr>
        <p:spPr>
          <a:xfrm>
            <a:off x="14806223" y="11714733"/>
            <a:ext cx="7982348" cy="1071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1779987">
              <a:lnSpc>
                <a:spcPct val="90000"/>
              </a:lnSpc>
              <a:spcBef>
                <a:spcPts val="3200"/>
              </a:spcBef>
              <a:defRPr sz="29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Write the start and finish times as 24-hour digital clock.</a:t>
            </a:r>
          </a:p>
        </p:txBody>
      </p:sp>
      <p:pic>
        <p:nvPicPr>
          <p:cNvPr id="222" name="Image of the video that’s available on YouTube" descr="Image of the video that’s available on YouTub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200" y="1745116"/>
            <a:ext cx="11119673" cy="6254817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Rounded Rectangle">
            <a:hlinkClick r:id="rId5"/>
          </p:cNvPr>
          <p:cNvSpPr/>
          <p:nvPr/>
        </p:nvSpPr>
        <p:spPr>
          <a:xfrm>
            <a:off x="2923806" y="8365066"/>
            <a:ext cx="6838654" cy="1270002"/>
          </a:xfrm>
          <a:prstGeom prst="roundRect">
            <a:avLst>
              <a:gd name="adj" fmla="val 15000"/>
            </a:avLst>
          </a:prstGeom>
          <a:solidFill>
            <a:srgbClr val="EA92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24" name="PLAY VIDEO"/>
          <p:cNvSpPr txBox="1"/>
          <p:nvPr/>
        </p:nvSpPr>
        <p:spPr>
          <a:xfrm>
            <a:off x="2916710" y="8666974"/>
            <a:ext cx="4418676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FFFFFF"/>
                </a:solidFill>
              </a:defRPr>
            </a:lvl1pPr>
          </a:lstStyle>
          <a:p>
            <a:r>
              <a:t>PLAY VIDEO</a:t>
            </a:r>
          </a:p>
        </p:txBody>
      </p:sp>
      <p:sp>
        <p:nvSpPr>
          <p:cNvPr id="225" name="Triangle"/>
          <p:cNvSpPr/>
          <p:nvPr/>
        </p:nvSpPr>
        <p:spPr>
          <a:xfrm rot="5400000">
            <a:off x="8689581" y="8662355"/>
            <a:ext cx="675422" cy="675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allout"/>
          <p:cNvSpPr/>
          <p:nvPr/>
        </p:nvSpPr>
        <p:spPr>
          <a:xfrm rot="16200000">
            <a:off x="13581245" y="8359985"/>
            <a:ext cx="4716319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439" y="0"/>
                  <a:pt x="980" y="0"/>
                </a:cubicBezTo>
                <a:lnTo>
                  <a:pt x="20620" y="0"/>
                </a:lnTo>
                <a:cubicBezTo>
                  <a:pt x="21161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1161" y="21600"/>
                  <a:pt x="20620" y="21600"/>
                </a:cubicBezTo>
                <a:lnTo>
                  <a:pt x="980" y="21600"/>
                </a:lnTo>
                <a:cubicBezTo>
                  <a:pt x="439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29" name="Callout"/>
          <p:cNvSpPr/>
          <p:nvPr/>
        </p:nvSpPr>
        <p:spPr>
          <a:xfrm rot="16200000">
            <a:off x="18737445" y="8359985"/>
            <a:ext cx="4716319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439" y="0"/>
                  <a:pt x="980" y="0"/>
                </a:cubicBezTo>
                <a:lnTo>
                  <a:pt x="20620" y="0"/>
                </a:lnTo>
                <a:cubicBezTo>
                  <a:pt x="21161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1161" y="21600"/>
                  <a:pt x="20620" y="21600"/>
                </a:cubicBezTo>
                <a:lnTo>
                  <a:pt x="980" y="21600"/>
                </a:lnTo>
                <a:cubicBezTo>
                  <a:pt x="439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30" name="Callout"/>
          <p:cNvSpPr/>
          <p:nvPr/>
        </p:nvSpPr>
        <p:spPr>
          <a:xfrm rot="16200000">
            <a:off x="8386946" y="8359985"/>
            <a:ext cx="4716319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439" y="0"/>
                  <a:pt x="980" y="0"/>
                </a:cubicBezTo>
                <a:lnTo>
                  <a:pt x="20620" y="0"/>
                </a:lnTo>
                <a:cubicBezTo>
                  <a:pt x="21161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1161" y="21600"/>
                  <a:pt x="20620" y="21600"/>
                </a:cubicBezTo>
                <a:lnTo>
                  <a:pt x="980" y="21600"/>
                </a:lnTo>
                <a:cubicBezTo>
                  <a:pt x="439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31" name="Create a Saltmarsh Model"/>
          <p:cNvSpPr txBox="1">
            <a:spLocks noGrp="1"/>
          </p:cNvSpPr>
          <p:nvPr>
            <p:ph type="title"/>
          </p:nvPr>
        </p:nvSpPr>
        <p:spPr>
          <a:xfrm>
            <a:off x="3380877" y="2044700"/>
            <a:ext cx="19462356" cy="1920776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Create a Saltmarsh Model</a:t>
            </a:r>
          </a:p>
        </p:txBody>
      </p:sp>
      <p:pic>
        <p:nvPicPr>
          <p:cNvPr id="232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35" name="ACTIVITY 4: Living with the Tide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4: Living with the Tide </a:t>
            </a:r>
          </a:p>
        </p:txBody>
      </p:sp>
      <p:sp>
        <p:nvSpPr>
          <p:cNvPr id="236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  <p:sp>
        <p:nvSpPr>
          <p:cNvPr id="237" name="Callout"/>
          <p:cNvSpPr/>
          <p:nvPr/>
        </p:nvSpPr>
        <p:spPr>
          <a:xfrm rot="16200000">
            <a:off x="3171931" y="8359985"/>
            <a:ext cx="4712150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439" y="0"/>
                  <a:pt x="981" y="0"/>
                </a:cubicBezTo>
                <a:lnTo>
                  <a:pt x="20619" y="0"/>
                </a:lnTo>
                <a:cubicBezTo>
                  <a:pt x="21161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1161" y="21600"/>
                  <a:pt x="20619" y="21600"/>
                </a:cubicBezTo>
                <a:lnTo>
                  <a:pt x="981" y="21600"/>
                </a:lnTo>
                <a:cubicBezTo>
                  <a:pt x="439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38" name="STEP 1"/>
          <p:cNvSpPr txBox="1"/>
          <p:nvPr/>
        </p:nvSpPr>
        <p:spPr>
          <a:xfrm>
            <a:off x="3151882" y="8625802"/>
            <a:ext cx="3281860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STEP 1</a:t>
            </a:r>
          </a:p>
        </p:txBody>
      </p:sp>
      <p:sp>
        <p:nvSpPr>
          <p:cNvPr id="239" name="Start by dividing your tray or box into sections that show the different zones of a saltmarsh, from the sea to the land."/>
          <p:cNvSpPr txBox="1"/>
          <p:nvPr/>
        </p:nvSpPr>
        <p:spPr>
          <a:xfrm>
            <a:off x="3152278" y="9427606"/>
            <a:ext cx="4620553" cy="3686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Start by dividing your tray or box into sections that show the different zones of a saltmarsh, from the sea to the land.</a:t>
            </a:r>
          </a:p>
        </p:txBody>
      </p:sp>
      <p:sp>
        <p:nvSpPr>
          <p:cNvPr id="240" name="STEP 2"/>
          <p:cNvSpPr txBox="1"/>
          <p:nvPr/>
        </p:nvSpPr>
        <p:spPr>
          <a:xfrm>
            <a:off x="8407082" y="8625802"/>
            <a:ext cx="3281860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STEP 2</a:t>
            </a:r>
          </a:p>
        </p:txBody>
      </p:sp>
      <p:sp>
        <p:nvSpPr>
          <p:cNvPr id="241" name="Next, use materials like clay, Lego, or sponge to build each zone, making sure the land gently rises as you go."/>
          <p:cNvSpPr txBox="1"/>
          <p:nvPr/>
        </p:nvSpPr>
        <p:spPr>
          <a:xfrm>
            <a:off x="8407479" y="9427606"/>
            <a:ext cx="4620553" cy="3828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Next, use materials like clay, Lego, or sponge to build each zone, making sure the land gently rises as you go.</a:t>
            </a:r>
          </a:p>
        </p:txBody>
      </p:sp>
      <p:sp>
        <p:nvSpPr>
          <p:cNvPr id="242" name="STEP 3"/>
          <p:cNvSpPr txBox="1"/>
          <p:nvPr/>
        </p:nvSpPr>
        <p:spPr>
          <a:xfrm>
            <a:off x="13718282" y="8625802"/>
            <a:ext cx="3281860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STEP 3</a:t>
            </a:r>
          </a:p>
        </p:txBody>
      </p:sp>
      <p:sp>
        <p:nvSpPr>
          <p:cNvPr id="243" name="Then add small models, drawings, or labels to show which animals and plants live in each zone."/>
          <p:cNvSpPr txBox="1"/>
          <p:nvPr/>
        </p:nvSpPr>
        <p:spPr>
          <a:xfrm>
            <a:off x="13718677" y="9427606"/>
            <a:ext cx="4620553" cy="5148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Then add small models, drawings, or labels to show which animals and plants live in each zone.</a:t>
            </a:r>
          </a:p>
        </p:txBody>
      </p:sp>
      <p:sp>
        <p:nvSpPr>
          <p:cNvPr id="244" name="STEP 4"/>
          <p:cNvSpPr txBox="1"/>
          <p:nvPr/>
        </p:nvSpPr>
        <p:spPr>
          <a:xfrm>
            <a:off x="18937982" y="8625802"/>
            <a:ext cx="3281860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STEP 4</a:t>
            </a:r>
          </a:p>
        </p:txBody>
      </p:sp>
      <p:sp>
        <p:nvSpPr>
          <p:cNvPr id="245" name="Finally, use blue ribbon or paper to show how far the tide comes in."/>
          <p:cNvSpPr txBox="1"/>
          <p:nvPr/>
        </p:nvSpPr>
        <p:spPr>
          <a:xfrm>
            <a:off x="18938377" y="9427606"/>
            <a:ext cx="4377203" cy="350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Finally, use blue ribbon or paper to show how far the tide comes in. </a:t>
            </a:r>
          </a:p>
        </p:txBody>
      </p:sp>
      <p:pic>
        <p:nvPicPr>
          <p:cNvPr id="246" name="Saltmarsh Model " descr="Saltmarsh Model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146" y="3998317"/>
            <a:ext cx="13728702" cy="398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51" name="ACTIVITY 4: Living with the Tide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4: Living with the Tide </a:t>
            </a:r>
          </a:p>
        </p:txBody>
      </p:sp>
      <p:sp>
        <p:nvSpPr>
          <p:cNvPr id="252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  <p:sp>
        <p:nvSpPr>
          <p:cNvPr id="253" name="Work with your group to make a short video tour  or give an oral presentation about your saltmarsh model"/>
          <p:cNvSpPr txBox="1"/>
          <p:nvPr/>
        </p:nvSpPr>
        <p:spPr>
          <a:xfrm>
            <a:off x="3407445" y="3471150"/>
            <a:ext cx="15013387" cy="1930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Work with your group to make a short video tour </a:t>
            </a:r>
            <a:br/>
            <a:r>
              <a:t>or give an oral presentation about your saltmarsh model</a:t>
            </a:r>
          </a:p>
        </p:txBody>
      </p:sp>
      <p:sp>
        <p:nvSpPr>
          <p:cNvPr id="254" name="SENTENCE STARTERS:"/>
          <p:cNvSpPr txBox="1"/>
          <p:nvPr/>
        </p:nvSpPr>
        <p:spPr>
          <a:xfrm>
            <a:off x="16977371" y="3087615"/>
            <a:ext cx="6683310" cy="67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48B91"/>
                </a:solidFill>
              </a:defRPr>
            </a:lvl1pPr>
          </a:lstStyle>
          <a:p>
            <a:r>
              <a:t>SENTENCE STARTERS:</a:t>
            </a:r>
          </a:p>
        </p:txBody>
      </p:sp>
      <p:sp>
        <p:nvSpPr>
          <p:cNvPr id="255" name="Rounded Rectangle"/>
          <p:cNvSpPr/>
          <p:nvPr/>
        </p:nvSpPr>
        <p:spPr>
          <a:xfrm>
            <a:off x="3062263" y="2914455"/>
            <a:ext cx="13607854" cy="7718808"/>
          </a:xfrm>
          <a:prstGeom prst="roundRect">
            <a:avLst>
              <a:gd name="adj" fmla="val 16954"/>
            </a:avLst>
          </a:prstGeom>
          <a:solidFill>
            <a:srgbClr val="F1655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56" name="Additional Activity"/>
          <p:cNvSpPr txBox="1"/>
          <p:nvPr/>
        </p:nvSpPr>
        <p:spPr>
          <a:xfrm>
            <a:off x="3659709" y="3259092"/>
            <a:ext cx="5285683" cy="1245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b="1" spc="-100">
                <a:solidFill>
                  <a:srgbClr val="FFFFFF"/>
                </a:solidFill>
                <a:latin typeface="Uberhand Pro"/>
                <a:ea typeface="Uberhand Pro"/>
                <a:cs typeface="Uberhand Pro"/>
                <a:sym typeface="Uberhand Pro"/>
              </a:defRPr>
            </a:lvl1pPr>
          </a:lstStyle>
          <a:p>
            <a:r>
              <a:t>Additional Activity</a:t>
            </a:r>
          </a:p>
        </p:txBody>
      </p:sp>
      <p:sp>
        <p:nvSpPr>
          <p:cNvPr id="257" name="Begin by introducing your model"/>
          <p:cNvSpPr txBox="1"/>
          <p:nvPr/>
        </p:nvSpPr>
        <p:spPr>
          <a:xfrm>
            <a:off x="3562027" y="5668959"/>
            <a:ext cx="12807655" cy="83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Begin by introducing your model. </a:t>
            </a:r>
          </a:p>
        </p:txBody>
      </p:sp>
      <p:sp>
        <p:nvSpPr>
          <p:cNvPr id="258" name="Then describe what can be found in each part. You can also explain how Saltmarshes help people.…"/>
          <p:cNvSpPr txBox="1"/>
          <p:nvPr/>
        </p:nvSpPr>
        <p:spPr>
          <a:xfrm>
            <a:off x="3562027" y="6765821"/>
            <a:ext cx="13108090" cy="4035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Then, describe what can be found in each part.</a:t>
            </a:r>
            <a:br/>
            <a:r>
              <a:t>You can also explain how Saltmarshes help people.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Record your video in pairs or as a group. </a:t>
            </a:r>
            <a:br/>
            <a:r>
              <a:t>Remember to speak clearly and show each part of your model.</a:t>
            </a:r>
          </a:p>
        </p:txBody>
      </p:sp>
      <p:sp>
        <p:nvSpPr>
          <p:cNvPr id="259" name="Film your own"/>
          <p:cNvSpPr txBox="1">
            <a:spLocks noGrp="1"/>
          </p:cNvSpPr>
          <p:nvPr>
            <p:ph type="title"/>
          </p:nvPr>
        </p:nvSpPr>
        <p:spPr>
          <a:xfrm>
            <a:off x="3562027" y="4114844"/>
            <a:ext cx="13108090" cy="178445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Create a video</a:t>
            </a:r>
          </a:p>
        </p:txBody>
      </p:sp>
      <p:sp>
        <p:nvSpPr>
          <p:cNvPr id="260" name="“Welcome to our Saltmarsh”…"/>
          <p:cNvSpPr txBox="1"/>
          <p:nvPr/>
        </p:nvSpPr>
        <p:spPr>
          <a:xfrm>
            <a:off x="16977373" y="3638893"/>
            <a:ext cx="6219264" cy="6879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1804370">
              <a:lnSpc>
                <a:spcPct val="90000"/>
              </a:lnSpc>
              <a:spcBef>
                <a:spcPts val="3300"/>
              </a:spcBef>
              <a:defRPr sz="3900" b="1">
                <a:solidFill>
                  <a:srgbClr val="3E3B51"/>
                </a:solidFill>
                <a:latin typeface="Uberhand Pro"/>
                <a:ea typeface="Uberhand Pro"/>
                <a:cs typeface="Uberhand Pro"/>
                <a:sym typeface="Uberhand Pro"/>
              </a:defRPr>
            </a:pPr>
            <a:r>
              <a:t>“Welcome to our Saltmarsh”</a:t>
            </a:r>
          </a:p>
          <a:p>
            <a:pPr algn="l" defTabSz="1804370">
              <a:lnSpc>
                <a:spcPct val="90000"/>
              </a:lnSpc>
              <a:spcBef>
                <a:spcPts val="3300"/>
              </a:spcBef>
              <a:defRPr sz="3900" b="1">
                <a:solidFill>
                  <a:srgbClr val="3E3B51"/>
                </a:solidFill>
                <a:latin typeface="Uberhand Pro"/>
                <a:ea typeface="Uberhand Pro"/>
                <a:cs typeface="Uberhand Pro"/>
                <a:sym typeface="Uberhand Pro"/>
              </a:defRPr>
            </a:pPr>
            <a:r>
              <a:t>“In the lower marsh, you will find …”</a:t>
            </a:r>
          </a:p>
          <a:p>
            <a:pPr algn="l" defTabSz="1804370">
              <a:lnSpc>
                <a:spcPct val="90000"/>
              </a:lnSpc>
              <a:spcBef>
                <a:spcPts val="3300"/>
              </a:spcBef>
              <a:defRPr sz="3900" b="1">
                <a:solidFill>
                  <a:srgbClr val="3E3B51"/>
                </a:solidFill>
                <a:latin typeface="Uberhand Pro"/>
                <a:ea typeface="Uberhand Pro"/>
                <a:cs typeface="Uberhand Pro"/>
                <a:sym typeface="Uberhand Pro"/>
              </a:defRPr>
            </a:pPr>
            <a:r>
              <a:t>“This part gets covered </a:t>
            </a:r>
            <a:br/>
            <a:r>
              <a:t>at high tide, so animals </a:t>
            </a:r>
            <a:br/>
            <a:r>
              <a:t>here must …”</a:t>
            </a:r>
          </a:p>
          <a:p>
            <a:pPr algn="l" defTabSz="1804370">
              <a:lnSpc>
                <a:spcPct val="90000"/>
              </a:lnSpc>
              <a:spcBef>
                <a:spcPts val="3300"/>
              </a:spcBef>
              <a:defRPr sz="3900" b="1">
                <a:solidFill>
                  <a:srgbClr val="3E3B51"/>
                </a:solidFill>
                <a:latin typeface="Uberhand Pro"/>
                <a:ea typeface="Uberhand Pro"/>
                <a:cs typeface="Uberhand Pro"/>
                <a:sym typeface="Uberhand Pro"/>
              </a:defRPr>
            </a:pPr>
            <a:r>
              <a:t>“Saltmarshes help </a:t>
            </a:r>
            <a:br/>
            <a:r>
              <a:t>people by …”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A large button containing the document name Tir a Mor and a hyperlink to the website. www.tiramor.cymru " descr="A large button containing the document name Tir a Mor and a hyperlink to the website. www.tiramor.cymru 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en Llyn a’r Sarnau Logo " descr="Pen Llyn a’r Sarnau Logo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132" y="9809277"/>
            <a:ext cx="2459783" cy="2459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North Wales Wildlife Trust Logo" descr="North Wales Wildlife Trust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987" y="10105718"/>
            <a:ext cx="6515102" cy="1866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WWF logo" descr="WWF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3263" y="9983058"/>
            <a:ext cx="2146302" cy="2146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SKY Logo" descr="SKY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8827" y="10091008"/>
            <a:ext cx="3644902" cy="2235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d620fc-e0a4-45c7-a357-20ec84c645d1" xsi:nil="true"/>
    <lcf76f155ced4ddcb4097134ff3c332f xmlns="1d6637b2-67ef-45eb-b043-82e84ec90b64">
      <Terms xmlns="http://schemas.microsoft.com/office/infopath/2007/PartnerControls"/>
    </lcf76f155ced4ddcb4097134ff3c332f>
    <_dlc_DocId xmlns="bbd620fc-e0a4-45c7-a357-20ec84c645d1">PNRVYVU2CSKX-2112989736-15691</_dlc_DocId>
    <_dlc_DocIdUrl xmlns="bbd620fc-e0a4-45c7-a357-20ec84c645d1">
      <Url>https://cyngorgwynedd.sharepoint.com/sites/ACAPenLlynSarnau/_layouts/15/DocIdRedir.aspx?ID=PNRVYVU2CSKX-2112989736-15691</Url>
      <Description>PNRVYVU2CSKX-2112989736-15691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1C1D7FB522FF8D45B87CFF221AD7A5EF" ma:contentTypeVersion="22" ma:contentTypeDescription="Creu dogfen newydd." ma:contentTypeScope="" ma:versionID="57e0c755c9341fdd39708ace8dbeae8d">
  <xsd:schema xmlns:xsd="http://www.w3.org/2001/XMLSchema" xmlns:xs="http://www.w3.org/2001/XMLSchema" xmlns:p="http://schemas.microsoft.com/office/2006/metadata/properties" xmlns:ns2="bbd620fc-e0a4-45c7-a357-20ec84c645d1" xmlns:ns3="1d6637b2-67ef-45eb-b043-82e84ec90b64" targetNamespace="http://schemas.microsoft.com/office/2006/metadata/properties" ma:root="true" ma:fieldsID="4792fbf5375faae4cb8f11d0ec449f0c" ns2:_="" ns3:_="">
    <xsd:import namespace="bbd620fc-e0a4-45c7-a357-20ec84c645d1"/>
    <xsd:import namespace="1d6637b2-67ef-45eb-b043-82e84ec90b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620fc-e0a4-45c7-a357-20ec84c645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Gwerth ID Dogfen" ma:description="Gwerth ID y ddogfen sydd wedi'i neilltuo i'r eitem hon." ma:indexed="true" ma:internalName="_dlc_DocId" ma:readOnly="true">
      <xsd:simpleType>
        <xsd:restriction base="dms:Text"/>
      </xsd:simpleType>
    </xsd:element>
    <xsd:element name="_dlc_DocIdUrl" ma:index="9" nillable="true" ma:displayName="ID Dogfen" ma:description="Dolen barhaus i'r ddogfen hon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Rhannwyd â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Wedi Rhannu Gyda Manyl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5bd6552-80fc-45a4-9c1a-2a6debd8bc05}" ma:internalName="TaxCatchAll" ma:showField="CatchAllData" ma:web="bbd620fc-e0a4-45c7-a357-20ec84c64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637b2-67ef-45eb-b043-82e84ec90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Tagiau Delwedd" ma:readOnly="false" ma:fieldId="{5cf76f15-5ced-4ddc-b409-7134ff3c332f}" ma:taxonomyMulti="true" ma:sspId="b65e5a6c-01e6-40a4-a681-398cda8c02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9D7CEC-874C-47ED-A190-47DD5011461B}">
  <ds:schemaRefs>
    <ds:schemaRef ds:uri="http://schemas.microsoft.com/office/2006/metadata/properties"/>
    <ds:schemaRef ds:uri="http://schemas.microsoft.com/office/infopath/2007/PartnerControls"/>
    <ds:schemaRef ds:uri="e68d87e9-b0af-4863-8c19-2e25130275eb"/>
    <ds:schemaRef ds:uri="10523aff-5ecb-4900-8b60-61147cee1312"/>
    <ds:schemaRef ds:uri="bbd620fc-e0a4-45c7-a357-20ec84c645d1"/>
    <ds:schemaRef ds:uri="1d6637b2-67ef-45eb-b043-82e84ec90b64"/>
  </ds:schemaRefs>
</ds:datastoreItem>
</file>

<file path=customXml/itemProps2.xml><?xml version="1.0" encoding="utf-8"?>
<ds:datastoreItem xmlns:ds="http://schemas.openxmlformats.org/officeDocument/2006/customXml" ds:itemID="{2F5AFC2C-0F4D-43D0-A0C7-40EEB05CA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620fc-e0a4-45c7-a357-20ec84c645d1"/>
    <ds:schemaRef ds:uri="1d6637b2-67ef-45eb-b043-82e84ec90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2888D6-006C-4456-BED6-2EC40DB3465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721C7C7-ECCA-4DE8-93C4-832237FC1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Custom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Abadi</vt:lpstr>
      <vt:lpstr>Avenir Book</vt:lpstr>
      <vt:lpstr>Avenir Heavy</vt:lpstr>
      <vt:lpstr>Arial</vt:lpstr>
      <vt:lpstr>Avenir Black</vt:lpstr>
      <vt:lpstr>21_BasicWhite</vt:lpstr>
      <vt:lpstr>PowerPoint Presentation</vt:lpstr>
      <vt:lpstr>Saltmarshes</vt:lpstr>
      <vt:lpstr>Living with the Tide</vt:lpstr>
      <vt:lpstr>Drone Video</vt:lpstr>
      <vt:lpstr>Key Features of a Saltmarsh</vt:lpstr>
      <vt:lpstr>Time-lapse</vt:lpstr>
      <vt:lpstr>Create a Saltmarsh Model</vt:lpstr>
      <vt:lpstr>Create a video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Laura Marie Hughes (AMG)</cp:lastModifiedBy>
  <cp:revision>7</cp:revision>
  <dcterms:modified xsi:type="dcterms:W3CDTF">2026-03-02T09:45:59Z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0x0101001C1D7FB522FF8D45B87CFF221AD7A5EF</vt:lpwstr>
  </property>
  <property fmtid="{D5CDD505-2E9C-101B-9397-08002B2CF9AE}" pid="3" name="MediaServiceImageTags">
    <vt:lpwstr/>
  </property>
  <property fmtid="{D5CDD505-2E9C-101B-9397-08002B2CF9AE}" pid="4" name="_dlc_DocIdItemGuid">
    <vt:lpwstr>6289ea8a-e747-41d1-8b92-acfe6c7f7f8e</vt:lpwstr>
  </property>
</Properties>
</file>