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24384000" cy="13716000"/>
  <p:notesSz cx="6858000" cy="9144000"/>
  <p:embeddedFontLst>
    <p:embeddedFont>
      <p:font typeface="Abadi" panose="020B0604020104020204" pitchFamily="34" charset="0"/>
      <p:regular r:id="rId17"/>
      <p:bold r:id="rId18"/>
    </p:embeddedFont>
    <p:embeddedFont>
      <p:font typeface="Avenir Black" panose="020B0803020203020204" pitchFamily="34" charset="-78"/>
      <p:bold r:id="rId19"/>
    </p:embeddedFont>
    <p:embeddedFont>
      <p:font typeface="Avenir Book" panose="020B0503020203020204" pitchFamily="34" charset="-78"/>
      <p:regular r:id="rId20"/>
    </p:embeddedFont>
    <p:embeddedFont>
      <p:font typeface="Avenir Heavy" panose="020B0703020203020204" pitchFamily="34" charset="-78"/>
      <p:bold r:id="rId2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6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badi" panose="020B0604020104020204" pitchFamily="34" charset="0"/>
        <a:ea typeface="+mj-ea"/>
        <a:cs typeface="+mj-cs"/>
        <a:sym typeface="Helvetica Neue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100%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586104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  <a:lvl2pPr marL="10033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2pPr>
            <a:lvl3pPr marL="16129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3pPr>
            <a:lvl4pPr marL="22225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4pPr>
            <a:lvl5pPr marL="28321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561340">
              <a:lnSpc>
                <a:spcPct val="100000"/>
              </a:lnSpc>
              <a:spcBef>
                <a:spcPts val="0"/>
              </a:spcBef>
              <a:buSzTx/>
              <a:buNone/>
              <a:defRPr sz="5848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76008"/>
            <a:ext cx="352661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9pPr>
    </p:titleStyle>
    <p:bodyStyle>
      <a:lvl1pPr marL="660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270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879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89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988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708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318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927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537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ramor.cym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iramor.cymru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in brand Illustration including a boat on a lake, with otters and seals swimming. Green trees with flowers, sheep grazing and a white cottage with a seagull flying at the top" descr="Main brand Illustration including a boat on a lake, with otters and seals swimming. Green trees with flowers, sheep grazing and a white cottage with a seagull flying at the t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 large button containing the document name Tir a Mor and a hyperlink to the website. www.tiramor.cymru " descr="A large button containing the document name Tir a Mor and a hyperlink to the website. www.tiramor.cymru 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flect and Share"/>
          <p:cNvSpPr txBox="1">
            <a:spLocks noGrp="1"/>
          </p:cNvSpPr>
          <p:nvPr>
            <p:ph type="title"/>
          </p:nvPr>
        </p:nvSpPr>
        <p:spPr>
          <a:xfrm>
            <a:off x="3359150" y="2044700"/>
            <a:ext cx="14240471" cy="170045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Myfyrio a Rhannu</a:t>
            </a:r>
          </a:p>
        </p:txBody>
      </p:sp>
      <p:pic>
        <p:nvPicPr>
          <p:cNvPr id="268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Callout"/>
          <p:cNvSpPr/>
          <p:nvPr/>
        </p:nvSpPr>
        <p:spPr>
          <a:xfrm rot="16200000">
            <a:off x="5009660" y="2616344"/>
            <a:ext cx="2764950" cy="6219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857"/>
                </a:moveTo>
                <a:lnTo>
                  <a:pt x="0" y="743"/>
                </a:lnTo>
                <a:cubicBezTo>
                  <a:pt x="0" y="333"/>
                  <a:pt x="748" y="0"/>
                  <a:pt x="1672" y="0"/>
                </a:cubicBezTo>
                <a:lnTo>
                  <a:pt x="19928" y="0"/>
                </a:lnTo>
                <a:cubicBezTo>
                  <a:pt x="20852" y="0"/>
                  <a:pt x="21600" y="333"/>
                  <a:pt x="21600" y="743"/>
                </a:cubicBezTo>
                <a:lnTo>
                  <a:pt x="21600" y="20857"/>
                </a:lnTo>
                <a:cubicBezTo>
                  <a:pt x="21600" y="21267"/>
                  <a:pt x="20852" y="21600"/>
                  <a:pt x="19928" y="21600"/>
                </a:cubicBezTo>
                <a:lnTo>
                  <a:pt x="1672" y="21600"/>
                </a:lnTo>
                <a:cubicBezTo>
                  <a:pt x="748" y="21600"/>
                  <a:pt x="0" y="21267"/>
                  <a:pt x="0" y="2085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71" name="Callout"/>
          <p:cNvSpPr/>
          <p:nvPr/>
        </p:nvSpPr>
        <p:spPr>
          <a:xfrm rot="16200000">
            <a:off x="11490893" y="2616344"/>
            <a:ext cx="2764950" cy="6219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857"/>
                </a:moveTo>
                <a:lnTo>
                  <a:pt x="0" y="743"/>
                </a:lnTo>
                <a:cubicBezTo>
                  <a:pt x="0" y="333"/>
                  <a:pt x="748" y="0"/>
                  <a:pt x="1672" y="0"/>
                </a:cubicBezTo>
                <a:lnTo>
                  <a:pt x="19928" y="0"/>
                </a:lnTo>
                <a:cubicBezTo>
                  <a:pt x="20852" y="0"/>
                  <a:pt x="21600" y="333"/>
                  <a:pt x="21600" y="743"/>
                </a:cubicBezTo>
                <a:lnTo>
                  <a:pt x="21600" y="20857"/>
                </a:lnTo>
                <a:cubicBezTo>
                  <a:pt x="21600" y="21267"/>
                  <a:pt x="20852" y="21600"/>
                  <a:pt x="19928" y="21600"/>
                </a:cubicBezTo>
                <a:lnTo>
                  <a:pt x="1672" y="21600"/>
                </a:lnTo>
                <a:cubicBezTo>
                  <a:pt x="748" y="21600"/>
                  <a:pt x="0" y="21267"/>
                  <a:pt x="0" y="2085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72" name="Callout"/>
          <p:cNvSpPr/>
          <p:nvPr/>
        </p:nvSpPr>
        <p:spPr>
          <a:xfrm rot="16200000">
            <a:off x="17972126" y="2590944"/>
            <a:ext cx="2764950" cy="6219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857"/>
                </a:moveTo>
                <a:lnTo>
                  <a:pt x="0" y="743"/>
                </a:lnTo>
                <a:cubicBezTo>
                  <a:pt x="0" y="333"/>
                  <a:pt x="748" y="0"/>
                  <a:pt x="1672" y="0"/>
                </a:cubicBezTo>
                <a:lnTo>
                  <a:pt x="19928" y="0"/>
                </a:lnTo>
                <a:cubicBezTo>
                  <a:pt x="20852" y="0"/>
                  <a:pt x="21600" y="333"/>
                  <a:pt x="21600" y="743"/>
                </a:cubicBezTo>
                <a:lnTo>
                  <a:pt x="21600" y="20857"/>
                </a:lnTo>
                <a:cubicBezTo>
                  <a:pt x="21600" y="21267"/>
                  <a:pt x="20852" y="21600"/>
                  <a:pt x="19928" y="21600"/>
                </a:cubicBezTo>
                <a:lnTo>
                  <a:pt x="1672" y="21600"/>
                </a:lnTo>
                <a:cubicBezTo>
                  <a:pt x="748" y="21600"/>
                  <a:pt x="0" y="21267"/>
                  <a:pt x="0" y="2085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73" name="What was the most interesting or surprising connections you made?"/>
          <p:cNvSpPr txBox="1"/>
          <p:nvPr/>
        </p:nvSpPr>
        <p:spPr>
          <a:xfrm>
            <a:off x="3812116" y="4823195"/>
            <a:ext cx="5152762" cy="2107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2316421">
              <a:lnSpc>
                <a:spcPct val="90000"/>
              </a:lnSpc>
              <a:spcBef>
                <a:spcPts val="4200"/>
              </a:spcBef>
              <a:defRPr sz="323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Beth oedd y cysylltiadau mwyaf diddorol neu annisgwyl i chi eu gwneud?</a:t>
            </a:r>
          </a:p>
        </p:txBody>
      </p:sp>
      <p:sp>
        <p:nvSpPr>
          <p:cNvPr id="274" name="Did any connections surprise you?"/>
          <p:cNvSpPr txBox="1"/>
          <p:nvPr/>
        </p:nvSpPr>
        <p:spPr>
          <a:xfrm>
            <a:off x="10050692" y="4820284"/>
            <a:ext cx="5545073" cy="172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A wnaeth unrhyw gysylltiadau eich synnu? </a:t>
            </a:r>
          </a:p>
        </p:txBody>
      </p:sp>
      <p:sp>
        <p:nvSpPr>
          <p:cNvPr id="275" name="Callout"/>
          <p:cNvSpPr/>
          <p:nvPr/>
        </p:nvSpPr>
        <p:spPr>
          <a:xfrm rot="16200000">
            <a:off x="5009660" y="5651644"/>
            <a:ext cx="2764950" cy="621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857"/>
                </a:moveTo>
                <a:lnTo>
                  <a:pt x="0" y="743"/>
                </a:lnTo>
                <a:cubicBezTo>
                  <a:pt x="0" y="333"/>
                  <a:pt x="748" y="0"/>
                  <a:pt x="1672" y="0"/>
                </a:cubicBezTo>
                <a:lnTo>
                  <a:pt x="19928" y="0"/>
                </a:lnTo>
                <a:cubicBezTo>
                  <a:pt x="20852" y="0"/>
                  <a:pt x="21600" y="333"/>
                  <a:pt x="21600" y="743"/>
                </a:cubicBezTo>
                <a:lnTo>
                  <a:pt x="21600" y="20857"/>
                </a:lnTo>
                <a:cubicBezTo>
                  <a:pt x="21600" y="21267"/>
                  <a:pt x="20852" y="21600"/>
                  <a:pt x="19928" y="21600"/>
                </a:cubicBezTo>
                <a:lnTo>
                  <a:pt x="1672" y="21600"/>
                </a:lnTo>
                <a:cubicBezTo>
                  <a:pt x="748" y="21600"/>
                  <a:pt x="0" y="21267"/>
                  <a:pt x="0" y="2085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76" name="Callout"/>
          <p:cNvSpPr/>
          <p:nvPr/>
        </p:nvSpPr>
        <p:spPr>
          <a:xfrm rot="16200000">
            <a:off x="11490893" y="5651644"/>
            <a:ext cx="2764950" cy="621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857"/>
                </a:moveTo>
                <a:lnTo>
                  <a:pt x="0" y="743"/>
                </a:lnTo>
                <a:cubicBezTo>
                  <a:pt x="0" y="333"/>
                  <a:pt x="748" y="0"/>
                  <a:pt x="1672" y="0"/>
                </a:cubicBezTo>
                <a:lnTo>
                  <a:pt x="19928" y="0"/>
                </a:lnTo>
                <a:cubicBezTo>
                  <a:pt x="20852" y="0"/>
                  <a:pt x="21600" y="333"/>
                  <a:pt x="21600" y="743"/>
                </a:cubicBezTo>
                <a:lnTo>
                  <a:pt x="21600" y="20857"/>
                </a:lnTo>
                <a:cubicBezTo>
                  <a:pt x="21600" y="21267"/>
                  <a:pt x="20852" y="21600"/>
                  <a:pt x="19928" y="21600"/>
                </a:cubicBezTo>
                <a:lnTo>
                  <a:pt x="1672" y="21600"/>
                </a:lnTo>
                <a:cubicBezTo>
                  <a:pt x="748" y="21600"/>
                  <a:pt x="0" y="21267"/>
                  <a:pt x="0" y="2085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77" name="Callout"/>
          <p:cNvSpPr/>
          <p:nvPr/>
        </p:nvSpPr>
        <p:spPr>
          <a:xfrm rot="16200000">
            <a:off x="17972126" y="5626244"/>
            <a:ext cx="2764950" cy="621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857"/>
                </a:moveTo>
                <a:lnTo>
                  <a:pt x="0" y="743"/>
                </a:lnTo>
                <a:cubicBezTo>
                  <a:pt x="0" y="333"/>
                  <a:pt x="748" y="0"/>
                  <a:pt x="1672" y="0"/>
                </a:cubicBezTo>
                <a:lnTo>
                  <a:pt x="19928" y="0"/>
                </a:lnTo>
                <a:cubicBezTo>
                  <a:pt x="20852" y="0"/>
                  <a:pt x="21600" y="333"/>
                  <a:pt x="21600" y="743"/>
                </a:cubicBezTo>
                <a:lnTo>
                  <a:pt x="21600" y="20857"/>
                </a:lnTo>
                <a:cubicBezTo>
                  <a:pt x="21600" y="21267"/>
                  <a:pt x="20852" y="21600"/>
                  <a:pt x="19928" y="21600"/>
                </a:cubicBezTo>
                <a:lnTo>
                  <a:pt x="1672" y="21600"/>
                </a:lnTo>
                <a:cubicBezTo>
                  <a:pt x="748" y="21600"/>
                  <a:pt x="0" y="21267"/>
                  <a:pt x="0" y="2085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78" name="How many cards did you place down?"/>
          <p:cNvSpPr txBox="1"/>
          <p:nvPr/>
        </p:nvSpPr>
        <p:spPr>
          <a:xfrm>
            <a:off x="3696808" y="8049921"/>
            <a:ext cx="5381626" cy="1342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Sawl cerdyn wnaethoch chi ei roi i lawr?</a:t>
            </a:r>
          </a:p>
        </p:txBody>
      </p:sp>
      <p:sp>
        <p:nvSpPr>
          <p:cNvPr id="279" name="How many points did your team score?"/>
          <p:cNvSpPr txBox="1"/>
          <p:nvPr/>
        </p:nvSpPr>
        <p:spPr>
          <a:xfrm>
            <a:off x="10132415" y="8062838"/>
            <a:ext cx="5381627" cy="4035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Sawl pwynt wnaeth eich tîm sgorio?</a:t>
            </a:r>
          </a:p>
        </p:txBody>
      </p:sp>
      <p:sp>
        <p:nvSpPr>
          <p:cNvPr id="280" name="What did this activity help you to understand about saltmarshes?"/>
          <p:cNvSpPr txBox="1"/>
          <p:nvPr/>
        </p:nvSpPr>
        <p:spPr>
          <a:xfrm>
            <a:off x="16663789" y="4743424"/>
            <a:ext cx="5381626" cy="1880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2316421">
              <a:lnSpc>
                <a:spcPct val="81000"/>
              </a:lnSpc>
              <a:spcBef>
                <a:spcPts val="4200"/>
              </a:spcBef>
              <a:defRPr sz="323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Beth wnaeth y gweithgaredd hwn eich helpu i sylweddoli am forfeydd heli? </a:t>
            </a:r>
          </a:p>
        </p:txBody>
      </p:sp>
      <p:sp>
        <p:nvSpPr>
          <p:cNvPr id="281" name="How would you improve your score next time?"/>
          <p:cNvSpPr txBox="1"/>
          <p:nvPr/>
        </p:nvSpPr>
        <p:spPr>
          <a:xfrm>
            <a:off x="16568024" y="8014069"/>
            <a:ext cx="5381627" cy="4558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Sut fyddech chi’n gwella eich sgôr y tro nesaf? </a:t>
            </a:r>
          </a:p>
        </p:txBody>
      </p:sp>
      <p:sp>
        <p:nvSpPr>
          <p:cNvPr id="282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283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751205">
              <a:lnSpc>
                <a:spcPct val="90000"/>
              </a:lnSpc>
              <a:defRPr sz="2548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2: Cysylltiadau Morfeydd Heli</a:t>
            </a:r>
          </a:p>
        </p:txBody>
      </p:sp>
      <p:sp>
        <p:nvSpPr>
          <p:cNvPr id="284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en Llyn a’r Sarnau Logo " descr="Pen Llyn a’r Sarnau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132" y="9809277"/>
            <a:ext cx="2459783" cy="2459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WWF logo" descr="WWF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3263" y="9983058"/>
            <a:ext cx="2146302" cy="2146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SKY Logo" descr="SKY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27" y="10091008"/>
            <a:ext cx="3644902" cy="223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North Wales Wildlife Trust Logo" descr="North Wales Wildlife Trust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987" y="10105718"/>
            <a:ext cx="6515102" cy="1866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A large button containing the document name Tir a Mor and a hyperlink to the website. www.tiramor.cymru " descr="A large button containing the document name Tir a Mor and a hyperlink to the website. www.tiramor.cymru 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altmarshes"/>
          <p:cNvSpPr txBox="1">
            <a:spLocks noGrp="1"/>
          </p:cNvSpPr>
          <p:nvPr>
            <p:ph type="title"/>
          </p:nvPr>
        </p:nvSpPr>
        <p:spPr>
          <a:xfrm>
            <a:off x="5552578" y="2857500"/>
            <a:ext cx="15110323" cy="2766863"/>
          </a:xfrm>
          <a:prstGeom prst="rect">
            <a:avLst/>
          </a:prstGeom>
        </p:spPr>
        <p:txBody>
          <a:bodyPr/>
          <a:lstStyle>
            <a:lvl1pPr defTabSz="1243552">
              <a:defRPr sz="15300" spc="-400">
                <a:solidFill>
                  <a:srgbClr val="2B3F45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155" name="ACTIVITY 2: Saltmarsh Connections"/>
          <p:cNvSpPr txBox="1">
            <a:spLocks noGrp="1"/>
          </p:cNvSpPr>
          <p:nvPr>
            <p:ph type="body" sz="quarter" idx="1"/>
          </p:nvPr>
        </p:nvSpPr>
        <p:spPr>
          <a:xfrm>
            <a:off x="5552578" y="5319362"/>
            <a:ext cx="15110323" cy="934780"/>
          </a:xfrm>
          <a:prstGeom prst="rect">
            <a:avLst/>
          </a:prstGeom>
        </p:spPr>
        <p:txBody>
          <a:bodyPr/>
          <a:lstStyle/>
          <a:p>
            <a:pPr defTabSz="1414235">
              <a:lnSpc>
                <a:spcPct val="80000"/>
              </a:lnSpc>
              <a:defRPr spc="-100">
                <a:solidFill>
                  <a:srgbClr val="2B9DA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GWEITHGAREDD 2: Cysylltiadau Morfeydd Heli</a:t>
            </a:r>
          </a:p>
        </p:txBody>
      </p:sp>
      <p:pic>
        <p:nvPicPr>
          <p:cNvPr id="156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  <p:pic>
        <p:nvPicPr>
          <p:cNvPr id="15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2900" y="439637"/>
            <a:ext cx="3162301" cy="3162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Tir a Môr Education Pack / Pecan Addysg Logo " descr="Tir a Môr Education Pack / Pecan Addysg Logo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0756" y="437320"/>
            <a:ext cx="2807086" cy="2610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9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altmarsh Connections"/>
          <p:cNvSpPr txBox="1">
            <a:spLocks noGrp="1"/>
          </p:cNvSpPr>
          <p:nvPr>
            <p:ph type="title"/>
          </p:nvPr>
        </p:nvSpPr>
        <p:spPr>
          <a:xfrm>
            <a:off x="5577978" y="1511300"/>
            <a:ext cx="18893832" cy="1876176"/>
          </a:xfrm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FFFFFF"/>
                </a:solidFill>
              </a:defRPr>
            </a:lvl1pPr>
          </a:lstStyle>
          <a:p>
            <a:r>
              <a:t>Cysylltiadau Morfeydd Heli</a:t>
            </a:r>
          </a:p>
        </p:txBody>
      </p:sp>
      <p:sp>
        <p:nvSpPr>
          <p:cNvPr id="163" name="ACTIVITY 2"/>
          <p:cNvSpPr txBox="1">
            <a:spLocks noGrp="1"/>
          </p:cNvSpPr>
          <p:nvPr>
            <p:ph type="body" sz="quarter" idx="1"/>
          </p:nvPr>
        </p:nvSpPr>
        <p:spPr>
          <a:xfrm>
            <a:off x="5730378" y="798161"/>
            <a:ext cx="15110323" cy="934780"/>
          </a:xfrm>
          <a:prstGeom prst="rect">
            <a:avLst/>
          </a:prstGeom>
        </p:spPr>
        <p:txBody>
          <a:bodyPr/>
          <a:lstStyle>
            <a:lvl1pPr defTabSz="1414235">
              <a:lnSpc>
                <a:spcPct val="80000"/>
              </a:lnSpc>
              <a:defRPr spc="-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GWEITHGAREDD 2</a:t>
            </a:r>
          </a:p>
        </p:txBody>
      </p:sp>
      <p:pic>
        <p:nvPicPr>
          <p:cNvPr id="164" name="Tir a Mor Logo " descr="Tir a Mor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Callout"/>
          <p:cNvSpPr/>
          <p:nvPr/>
        </p:nvSpPr>
        <p:spPr>
          <a:xfrm rot="16200000">
            <a:off x="5860851" y="2603353"/>
            <a:ext cx="8596315" cy="9790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241" y="0"/>
                  <a:pt x="538" y="0"/>
                </a:cubicBezTo>
                <a:lnTo>
                  <a:pt x="21062" y="0"/>
                </a:lnTo>
                <a:cubicBezTo>
                  <a:pt x="21359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1359" y="21600"/>
                  <a:pt x="21062" y="21600"/>
                </a:cubicBezTo>
                <a:lnTo>
                  <a:pt x="538" y="21600"/>
                </a:lnTo>
                <a:cubicBezTo>
                  <a:pt x="241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6" name="Callout"/>
          <p:cNvSpPr/>
          <p:nvPr/>
        </p:nvSpPr>
        <p:spPr>
          <a:xfrm rot="16200000">
            <a:off x="14955837" y="3921971"/>
            <a:ext cx="8596315" cy="7153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954"/>
                </a:moveTo>
                <a:lnTo>
                  <a:pt x="0" y="646"/>
                </a:lnTo>
                <a:cubicBezTo>
                  <a:pt x="0" y="289"/>
                  <a:pt x="241" y="0"/>
                  <a:pt x="538" y="0"/>
                </a:cubicBezTo>
                <a:lnTo>
                  <a:pt x="21062" y="0"/>
                </a:lnTo>
                <a:cubicBezTo>
                  <a:pt x="21359" y="0"/>
                  <a:pt x="21600" y="289"/>
                  <a:pt x="21600" y="646"/>
                </a:cubicBezTo>
                <a:lnTo>
                  <a:pt x="21600" y="20954"/>
                </a:lnTo>
                <a:cubicBezTo>
                  <a:pt x="21600" y="21311"/>
                  <a:pt x="21359" y="21600"/>
                  <a:pt x="21062" y="21600"/>
                </a:cubicBezTo>
                <a:lnTo>
                  <a:pt x="538" y="21600"/>
                </a:lnTo>
                <a:cubicBezTo>
                  <a:pt x="241" y="21600"/>
                  <a:pt x="0" y="21311"/>
                  <a:pt x="0" y="20954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7" name="SKILLS YOU WILL DEVELOP:…"/>
          <p:cNvSpPr txBox="1"/>
          <p:nvPr/>
        </p:nvSpPr>
        <p:spPr>
          <a:xfrm>
            <a:off x="15877677" y="3552502"/>
            <a:ext cx="7041855" cy="8207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defRPr sz="3800">
                <a:solidFill>
                  <a:srgbClr val="FFFFFF"/>
                </a:solidFill>
              </a:defRPr>
            </a:pPr>
            <a:r>
              <a:t>SGILIAU Y BYDDWCH YN EU DATBLYGU:</a:t>
            </a:r>
            <a:endParaRPr>
              <a:solidFill>
                <a:srgbClr val="000000"/>
              </a:solidFill>
            </a:endParaRPr>
          </a:p>
          <a:p>
            <a:pPr algn="l" defTabSz="825500">
              <a:defRPr sz="3800">
                <a:solidFill>
                  <a:srgbClr val="FFFFFF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Meddwl yn feirniadol</a:t>
            </a: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Cyfathrebu syniadau</a:t>
            </a: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Cydweithio</a:t>
            </a: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Trafod syniadau</a:t>
            </a: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Rhesymu</a:t>
            </a:r>
          </a:p>
        </p:txBody>
      </p:sp>
      <p:sp>
        <p:nvSpPr>
          <p:cNvPr id="168" name="YOU WILL UNDERSTAND:…"/>
          <p:cNvSpPr txBox="1"/>
          <p:nvPr/>
        </p:nvSpPr>
        <p:spPr>
          <a:xfrm>
            <a:off x="5552578" y="3566326"/>
            <a:ext cx="9405146" cy="917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defRPr sz="3800">
                <a:solidFill>
                  <a:srgbClr val="FFFFFF"/>
                </a:solidFill>
              </a:defRPr>
            </a:pPr>
            <a:r>
              <a:t>YN DILYN Y GWEITHGAREDD HWN, DYLECH DDEALL:</a:t>
            </a:r>
          </a:p>
          <a:p>
            <a:pPr algn="l" defTabSz="825500">
              <a:defRPr sz="3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  <a:p>
            <a:pPr marL="814705" indent="-814705" algn="l" defTabSz="825500">
              <a:buSzPct val="100000"/>
              <a:buAutoNum type="arabicPeriod"/>
              <a:defRPr sz="3800">
                <a:solidFill>
                  <a:srgbClr val="FFFFFF"/>
                </a:solidFill>
              </a:defRPr>
            </a:pPr>
            <a:r>
              <a:t>Sut mae rhywogaethau, cynefinoedd a phrosesau naturiol yn cydgysylltu yn ecosystem y forfa heli</a:t>
            </a:r>
            <a:br/>
            <a:endParaRPr/>
          </a:p>
          <a:p>
            <a:pPr marL="814705" indent="-814705" algn="l" defTabSz="825500">
              <a:buSzPct val="100000"/>
              <a:buAutoNum type="arabicPeriod"/>
              <a:defRPr sz="3800">
                <a:solidFill>
                  <a:srgbClr val="FFFFFF"/>
                </a:solidFill>
              </a:defRPr>
            </a:pPr>
            <a:r>
              <a:t>Sut mae morfeydd heli yn cefnogi bywyd gwyllt a phobl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 of a Saltmarsh in a polygon window" descr="Image of a Saltmarsh in a polygon wind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969" y="5803474"/>
            <a:ext cx="8276896" cy="750278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Connections"/>
          <p:cNvSpPr txBox="1">
            <a:spLocks noGrp="1"/>
          </p:cNvSpPr>
          <p:nvPr>
            <p:ph type="title"/>
          </p:nvPr>
        </p:nvSpPr>
        <p:spPr>
          <a:xfrm>
            <a:off x="3380878" y="948345"/>
            <a:ext cx="10455276" cy="178445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Cysylltiadau</a:t>
            </a:r>
          </a:p>
        </p:txBody>
      </p:sp>
      <p:pic>
        <p:nvPicPr>
          <p:cNvPr id="172" name="Decorative panel in brand colours" descr="Decorative panel in brand colou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Tir a Mor Logo " descr="Tir a Mor Logo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Can you describe how they connect?  Be ready to share your connection with the class"/>
          <p:cNvSpPr txBox="1"/>
          <p:nvPr/>
        </p:nvSpPr>
        <p:spPr>
          <a:xfrm>
            <a:off x="6174481" y="3675007"/>
            <a:ext cx="12621128" cy="160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Allwch chi ddisgrifio sut maent yn cysylltu? </a:t>
            </a:r>
            <a:br/>
            <a:r>
              <a:t>Byddwch yn barod i rannu eich cysylltiad â'r dosbarth.</a:t>
            </a:r>
          </a:p>
        </p:txBody>
      </p:sp>
      <p:sp>
        <p:nvSpPr>
          <p:cNvPr id="175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176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751205">
              <a:lnSpc>
                <a:spcPct val="90000"/>
              </a:lnSpc>
              <a:defRPr sz="2548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2: Cysylltiadau Morfeydd Heli</a:t>
            </a:r>
          </a:p>
        </p:txBody>
      </p:sp>
      <p:sp>
        <p:nvSpPr>
          <p:cNvPr id="177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  <p:sp>
        <p:nvSpPr>
          <p:cNvPr id="178" name="With a partner, look closely at these photos."/>
          <p:cNvSpPr txBox="1"/>
          <p:nvPr/>
        </p:nvSpPr>
        <p:spPr>
          <a:xfrm>
            <a:off x="3443982" y="2355154"/>
            <a:ext cx="13016321" cy="913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Gyda’ch partner, edrychwch yn ofalus ar y lluniau.</a:t>
            </a:r>
          </a:p>
        </p:txBody>
      </p:sp>
      <p:sp>
        <p:nvSpPr>
          <p:cNvPr id="179" name="Saltmarsh"/>
          <p:cNvSpPr txBox="1"/>
          <p:nvPr/>
        </p:nvSpPr>
        <p:spPr>
          <a:xfrm>
            <a:off x="15848488" y="11988989"/>
            <a:ext cx="4246663" cy="1049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Morfa Heli</a:t>
            </a:r>
          </a:p>
        </p:txBody>
      </p:sp>
      <p:pic>
        <p:nvPicPr>
          <p:cNvPr id="180" name="Image of a Curlew in a polygon window" descr="Image of a Curlew in a polygon windo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30" y="5931594"/>
            <a:ext cx="8512521" cy="7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Curlew"/>
          <p:cNvSpPr txBox="1"/>
          <p:nvPr/>
        </p:nvSpPr>
        <p:spPr>
          <a:xfrm>
            <a:off x="7245939" y="11987903"/>
            <a:ext cx="2654798" cy="10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1584920">
              <a:lnSpc>
                <a:spcPct val="80000"/>
              </a:lnSpc>
              <a:defRPr sz="5500" spc="-199">
                <a:solidFill>
                  <a:srgbClr val="FFFFFF"/>
                </a:solidFill>
              </a:defRPr>
            </a:lvl1pPr>
          </a:lstStyle>
          <a:p>
            <a:r>
              <a:t>Gylfinir</a:t>
            </a:r>
          </a:p>
        </p:txBody>
      </p:sp>
      <p:pic>
        <p:nvPicPr>
          <p:cNvPr id="182" name="Parau Trafod" descr="Parau Trafod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314700" y="3314700"/>
            <a:ext cx="2540000" cy="254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onnections"/>
          <p:cNvSpPr txBox="1">
            <a:spLocks noGrp="1"/>
          </p:cNvSpPr>
          <p:nvPr>
            <p:ph type="title"/>
          </p:nvPr>
        </p:nvSpPr>
        <p:spPr>
          <a:xfrm>
            <a:off x="3380878" y="952500"/>
            <a:ext cx="11171040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Cysylltiadau</a:t>
            </a:r>
          </a:p>
        </p:txBody>
      </p:sp>
      <p:pic>
        <p:nvPicPr>
          <p:cNvPr id="185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Can you describe how they connect?"/>
          <p:cNvSpPr txBox="1"/>
          <p:nvPr/>
        </p:nvSpPr>
        <p:spPr>
          <a:xfrm>
            <a:off x="6298745" y="3891124"/>
            <a:ext cx="10112995" cy="160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Allwch chi ddisgrifio sut maent yn cysylltu? </a:t>
            </a:r>
          </a:p>
        </p:txBody>
      </p:sp>
      <p:sp>
        <p:nvSpPr>
          <p:cNvPr id="188" name="With a partner, look closely at these photos."/>
          <p:cNvSpPr txBox="1"/>
          <p:nvPr/>
        </p:nvSpPr>
        <p:spPr>
          <a:xfrm>
            <a:off x="3441700" y="2349500"/>
            <a:ext cx="11967965" cy="83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Gyda’ch partner, edrychwch yn ofalus ar y lluniau.</a:t>
            </a:r>
          </a:p>
        </p:txBody>
      </p:sp>
      <p:pic>
        <p:nvPicPr>
          <p:cNvPr id="189" name="Image of a saltmarsh in a polygon window" descr="Image of a saltmarsh in a polygon windo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5803900"/>
            <a:ext cx="8509000" cy="747556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altmarsh"/>
          <p:cNvSpPr txBox="1"/>
          <p:nvPr/>
        </p:nvSpPr>
        <p:spPr>
          <a:xfrm>
            <a:off x="6817366" y="12016026"/>
            <a:ext cx="4497116" cy="1083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1511770">
              <a:lnSpc>
                <a:spcPct val="80000"/>
              </a:lnSpc>
              <a:defRPr sz="5200" spc="-200">
                <a:solidFill>
                  <a:srgbClr val="FFFFFF"/>
                </a:solidFill>
              </a:defRPr>
            </a:lvl1pPr>
          </a:lstStyle>
          <a:p>
            <a:r>
              <a:t>Morfa Heli</a:t>
            </a:r>
          </a:p>
        </p:txBody>
      </p:sp>
      <p:pic>
        <p:nvPicPr>
          <p:cNvPr id="191" name="Image of young fish in a polygon window" descr="Image of young fish in a polygon windo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8267" y="5790682"/>
            <a:ext cx="8509001" cy="750199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Young Fish"/>
          <p:cNvSpPr txBox="1"/>
          <p:nvPr/>
        </p:nvSpPr>
        <p:spPr>
          <a:xfrm>
            <a:off x="15534650" y="12121788"/>
            <a:ext cx="4246663" cy="1049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Pysgod ifanc</a:t>
            </a:r>
          </a:p>
        </p:txBody>
      </p:sp>
      <p:sp>
        <p:nvSpPr>
          <p:cNvPr id="193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194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751205">
              <a:lnSpc>
                <a:spcPct val="90000"/>
              </a:lnSpc>
              <a:defRPr sz="2548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2: Cysylltiadau Morfeydd Heli</a:t>
            </a:r>
          </a:p>
        </p:txBody>
      </p:sp>
      <p:sp>
        <p:nvSpPr>
          <p:cNvPr id="195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  <p:pic>
        <p:nvPicPr>
          <p:cNvPr id="196" name="Parau Trafod" descr="Parau Trafod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319674" y="3308818"/>
            <a:ext cx="25400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onnections"/>
          <p:cNvSpPr txBox="1">
            <a:spLocks noGrp="1"/>
          </p:cNvSpPr>
          <p:nvPr>
            <p:ph type="title"/>
          </p:nvPr>
        </p:nvSpPr>
        <p:spPr>
          <a:xfrm>
            <a:off x="3380878" y="1536700"/>
            <a:ext cx="17622244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Cysylltiadau</a:t>
            </a:r>
          </a:p>
        </p:txBody>
      </p:sp>
      <p:pic>
        <p:nvPicPr>
          <p:cNvPr id="199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Use the internet or any resources you have if you’re unsure what the terms mean."/>
          <p:cNvSpPr txBox="1"/>
          <p:nvPr/>
        </p:nvSpPr>
        <p:spPr>
          <a:xfrm>
            <a:off x="6149082" y="11171087"/>
            <a:ext cx="13197697" cy="1600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Defnyddiwch y rhyngrwyd neu unrhyw adnoddau sydd gennych os nad ydych yn siŵr beth yw ystyr y termau.</a:t>
            </a:r>
          </a:p>
        </p:txBody>
      </p:sp>
      <p:sp>
        <p:nvSpPr>
          <p:cNvPr id="202" name="Work in pairs to discuss how these two concepts connect."/>
          <p:cNvSpPr txBox="1"/>
          <p:nvPr/>
        </p:nvSpPr>
        <p:spPr>
          <a:xfrm>
            <a:off x="3456682" y="3197508"/>
            <a:ext cx="19675654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Gweithiwch mewn parau i drafod sut mae'r ddau gysyniad hyn yn cysylltu.</a:t>
            </a:r>
          </a:p>
        </p:txBody>
      </p:sp>
      <p:sp>
        <p:nvSpPr>
          <p:cNvPr id="203" name="Saltmarsh"/>
          <p:cNvSpPr txBox="1"/>
          <p:nvPr/>
        </p:nvSpPr>
        <p:spPr>
          <a:xfrm>
            <a:off x="13523813" y="8172050"/>
            <a:ext cx="3745013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1511770">
              <a:lnSpc>
                <a:spcPct val="80000"/>
              </a:lnSpc>
              <a:defRPr sz="5200" spc="-200">
                <a:solidFill>
                  <a:srgbClr val="FFFFFF"/>
                </a:solidFill>
              </a:defRPr>
            </a:lvl1pPr>
          </a:lstStyle>
          <a:p>
            <a:r>
              <a:t>Saltmarsh</a:t>
            </a:r>
          </a:p>
        </p:txBody>
      </p:sp>
      <p:pic>
        <p:nvPicPr>
          <p:cNvPr id="204" name="Polygon shape - Decoration only " descr="Polygon shape - Decoration only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035" y="3758798"/>
            <a:ext cx="8669528" cy="7632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olygon shape " descr="Polygon shape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8635" y="3758798"/>
            <a:ext cx="8669528" cy="763231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Blue Carbon"/>
          <p:cNvSpPr txBox="1"/>
          <p:nvPr/>
        </p:nvSpPr>
        <p:spPr>
          <a:xfrm>
            <a:off x="6588269" y="6888155"/>
            <a:ext cx="4246663" cy="10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Carbon Glas</a:t>
            </a:r>
          </a:p>
        </p:txBody>
      </p:sp>
      <p:sp>
        <p:nvSpPr>
          <p:cNvPr id="207" name="Climate Change"/>
          <p:cNvSpPr txBox="1"/>
          <p:nvPr/>
        </p:nvSpPr>
        <p:spPr>
          <a:xfrm>
            <a:off x="12952124" y="6868363"/>
            <a:ext cx="4925995" cy="2313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Newid yn yr hinsawdd</a:t>
            </a:r>
          </a:p>
        </p:txBody>
      </p:sp>
      <p:sp>
        <p:nvSpPr>
          <p:cNvPr id="208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209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751205">
              <a:lnSpc>
                <a:spcPct val="90000"/>
              </a:lnSpc>
              <a:defRPr sz="2548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2: Cysylltiadau Morfeydd Heli</a:t>
            </a:r>
          </a:p>
        </p:txBody>
      </p:sp>
      <p:sp>
        <p:nvSpPr>
          <p:cNvPr id="210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  <p:pic>
        <p:nvPicPr>
          <p:cNvPr id="211" name="Parau Trafod" descr="Parau Trafo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734" y="10517520"/>
            <a:ext cx="2442359" cy="2580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Can you link more than two cards?"/>
          <p:cNvSpPr txBox="1"/>
          <p:nvPr/>
        </p:nvSpPr>
        <p:spPr>
          <a:xfrm>
            <a:off x="3532882" y="4021390"/>
            <a:ext cx="15013385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Allwch chi gysylltu mwy na dau gerdyn?</a:t>
            </a:r>
          </a:p>
        </p:txBody>
      </p:sp>
      <p:sp>
        <p:nvSpPr>
          <p:cNvPr id="216" name="Young Fish"/>
          <p:cNvSpPr txBox="1"/>
          <p:nvPr/>
        </p:nvSpPr>
        <p:spPr>
          <a:xfrm>
            <a:off x="5920878" y="4773808"/>
            <a:ext cx="4246664" cy="10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Young Fish</a:t>
            </a:r>
          </a:p>
        </p:txBody>
      </p:sp>
      <p:pic>
        <p:nvPicPr>
          <p:cNvPr id="217" name="Polygon shape " descr="Polygon shape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835" y="4110327"/>
            <a:ext cx="8669528" cy="7632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olygon shape " descr="Polygon shape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2304" y="5229418"/>
            <a:ext cx="8669526" cy="763231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ea Level Rise"/>
          <p:cNvSpPr txBox="1"/>
          <p:nvPr/>
        </p:nvSpPr>
        <p:spPr>
          <a:xfrm>
            <a:off x="3375164" y="7401742"/>
            <a:ext cx="5279495" cy="164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Cynnydd yn lefel y môr</a:t>
            </a:r>
          </a:p>
        </p:txBody>
      </p:sp>
      <p:sp>
        <p:nvSpPr>
          <p:cNvPr id="220" name="Climate Change"/>
          <p:cNvSpPr txBox="1"/>
          <p:nvPr/>
        </p:nvSpPr>
        <p:spPr>
          <a:xfrm>
            <a:off x="17647142" y="8670619"/>
            <a:ext cx="5663012" cy="1611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2340804">
              <a:lnSpc>
                <a:spcPct val="80000"/>
              </a:lnSpc>
              <a:defRPr sz="4800" spc="-96">
                <a:solidFill>
                  <a:srgbClr val="FFFFFF"/>
                </a:solidFill>
              </a:defRPr>
            </a:lvl1pPr>
          </a:lstStyle>
          <a:p>
            <a:r>
              <a:t>Newid yn yr hinsawdd</a:t>
            </a:r>
          </a:p>
        </p:txBody>
      </p:sp>
      <p:pic>
        <p:nvPicPr>
          <p:cNvPr id="221" name="Polygon shape " descr="Polygon shape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635" y="6131917"/>
            <a:ext cx="8669528" cy="763231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Habitat Loss"/>
          <p:cNvSpPr txBox="1"/>
          <p:nvPr/>
        </p:nvSpPr>
        <p:spPr>
          <a:xfrm>
            <a:off x="8592984" y="9423332"/>
            <a:ext cx="5164833" cy="10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Colli cynefin</a:t>
            </a:r>
          </a:p>
        </p:txBody>
      </p:sp>
      <p:pic>
        <p:nvPicPr>
          <p:cNvPr id="223" name="Polygon shape " descr="Polygon shape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810" y="2828592"/>
            <a:ext cx="8669527" cy="763231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alt Marsh"/>
          <p:cNvSpPr txBox="1"/>
          <p:nvPr/>
        </p:nvSpPr>
        <p:spPr>
          <a:xfrm>
            <a:off x="13049994" y="6120008"/>
            <a:ext cx="5123162" cy="10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Morfa heli</a:t>
            </a:r>
          </a:p>
        </p:txBody>
      </p:sp>
      <p:sp>
        <p:nvSpPr>
          <p:cNvPr id="225" name="Connections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7728085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Cysylltiadau</a:t>
            </a:r>
          </a:p>
        </p:txBody>
      </p:sp>
      <p:sp>
        <p:nvSpPr>
          <p:cNvPr id="226" name="How many links can you make?"/>
          <p:cNvSpPr txBox="1"/>
          <p:nvPr/>
        </p:nvSpPr>
        <p:spPr>
          <a:xfrm>
            <a:off x="3532882" y="3324508"/>
            <a:ext cx="15013385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Sawl cysylltiad allwch chi ei wneud?</a:t>
            </a:r>
          </a:p>
        </p:txBody>
      </p:sp>
      <p:sp>
        <p:nvSpPr>
          <p:cNvPr id="227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228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751205">
              <a:lnSpc>
                <a:spcPct val="90000"/>
              </a:lnSpc>
              <a:defRPr sz="2548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2: Cysylltiadau Morfeydd Heli</a:t>
            </a:r>
          </a:p>
        </p:txBody>
      </p:sp>
      <p:sp>
        <p:nvSpPr>
          <p:cNvPr id="229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  <p:pic>
        <p:nvPicPr>
          <p:cNvPr id="230" name="Parau Trafod" descr="Parau Trafod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824862" y="1177177"/>
            <a:ext cx="25400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altmarsh Connections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17622244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Cysylltiadau Morfeydd Heli</a:t>
            </a:r>
          </a:p>
        </p:txBody>
      </p:sp>
      <p:sp>
        <p:nvSpPr>
          <p:cNvPr id="235" name="Callout"/>
          <p:cNvSpPr/>
          <p:nvPr/>
        </p:nvSpPr>
        <p:spPr>
          <a:xfrm rot="16200000">
            <a:off x="6803552" y="619252"/>
            <a:ext cx="4950970" cy="11992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15"/>
                </a:moveTo>
                <a:lnTo>
                  <a:pt x="0" y="385"/>
                </a:lnTo>
                <a:cubicBezTo>
                  <a:pt x="0" y="173"/>
                  <a:pt x="418" y="0"/>
                  <a:pt x="934" y="0"/>
                </a:cubicBezTo>
                <a:lnTo>
                  <a:pt x="20666" y="0"/>
                </a:lnTo>
                <a:cubicBezTo>
                  <a:pt x="21182" y="0"/>
                  <a:pt x="21600" y="173"/>
                  <a:pt x="21600" y="385"/>
                </a:cubicBezTo>
                <a:lnTo>
                  <a:pt x="21600" y="21215"/>
                </a:lnTo>
                <a:cubicBezTo>
                  <a:pt x="21600" y="21427"/>
                  <a:pt x="21182" y="21600"/>
                  <a:pt x="20666" y="21600"/>
                </a:cubicBezTo>
                <a:lnTo>
                  <a:pt x="934" y="21600"/>
                </a:lnTo>
                <a:cubicBezTo>
                  <a:pt x="418" y="21600"/>
                  <a:pt x="0" y="21427"/>
                  <a:pt x="0" y="21215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36" name="YOUR MISSION"/>
          <p:cNvSpPr txBox="1"/>
          <p:nvPr/>
        </p:nvSpPr>
        <p:spPr>
          <a:xfrm>
            <a:off x="5374382" y="4402390"/>
            <a:ext cx="9019283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</a:defRPr>
            </a:lvl1pPr>
          </a:lstStyle>
          <a:p>
            <a:r>
              <a:t>EICH HER</a:t>
            </a:r>
          </a:p>
        </p:txBody>
      </p:sp>
      <p:sp>
        <p:nvSpPr>
          <p:cNvPr id="237" name="Work as a team to build a hexagonal grid that shows how different saltmarsh ideas are connected.…"/>
          <p:cNvSpPr txBox="1"/>
          <p:nvPr/>
        </p:nvSpPr>
        <p:spPr>
          <a:xfrm>
            <a:off x="5409862" y="5216895"/>
            <a:ext cx="9353592" cy="3307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2198406">
              <a:lnSpc>
                <a:spcPct val="81000"/>
              </a:lnSpc>
              <a:spcBef>
                <a:spcPts val="4000"/>
              </a:spcBef>
              <a:defRPr sz="3036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Gweithiwch fel tîm i adeiladu grid hecsagonol sy'n dangos sut mae gwahanol syniadau morfa heli wedi'u cysylltu. </a:t>
            </a:r>
          </a:p>
          <a:p>
            <a:pPr algn="l" defTabSz="2198406">
              <a:lnSpc>
                <a:spcPct val="81000"/>
              </a:lnSpc>
              <a:spcBef>
                <a:spcPts val="4000"/>
              </a:spcBef>
              <a:defRPr sz="3036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Po fwyaf o gysylltiadau ystyrlon y gallwch eu gwneud, y mwyaf o bwyntiau y byddwch yn eu sgorio!</a:t>
            </a:r>
          </a:p>
        </p:txBody>
      </p:sp>
      <p:sp>
        <p:nvSpPr>
          <p:cNvPr id="238" name="WHAT YOU WILL NEED…"/>
          <p:cNvSpPr txBox="1"/>
          <p:nvPr/>
        </p:nvSpPr>
        <p:spPr>
          <a:xfrm>
            <a:off x="15447322" y="4301371"/>
            <a:ext cx="5260161" cy="518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1048485">
              <a:lnSpc>
                <a:spcPct val="90000"/>
              </a:lnSpc>
              <a:spcBef>
                <a:spcPts val="1900"/>
              </a:spcBef>
              <a:defRPr sz="2700">
                <a:solidFill>
                  <a:srgbClr val="248B91"/>
                </a:solidFill>
              </a:defRPr>
            </a:pPr>
            <a:r>
              <a:t>BYDDWCH ANGEN</a:t>
            </a:r>
          </a:p>
          <a:p>
            <a:pPr algn="l" defTabSz="1048485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27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Copi o daflen waith  S_SM_1</a:t>
            </a:r>
            <a:br/>
            <a:r>
              <a:t>  (Tudalen 1 neu 1 a 2)</a:t>
            </a:r>
          </a:p>
          <a:p>
            <a:pPr algn="l" defTabSz="1048485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27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Sisyrnau</a:t>
            </a:r>
          </a:p>
          <a:p>
            <a:pPr algn="l" defTabSz="1048485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27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Papur a phensil i gofnodi    pwyntiau</a:t>
            </a:r>
          </a:p>
          <a:p>
            <a:pPr algn="l" defTabSz="1048485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27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Dyfais y gellir ei ddefnyddio i gysylltu â’r rhyngrwyd (opsiynol, ar gyfer ymchwil)</a:t>
            </a:r>
          </a:p>
        </p:txBody>
      </p:sp>
      <p:pic>
        <p:nvPicPr>
          <p:cNvPr id="239" name="Line drawing of polygons joining together " descr="Line drawing of polygons joining together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5850" y="2911882"/>
            <a:ext cx="7308362" cy="10013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llustration of a n auburn haired young female" descr="Illustration of a n auburn haired young fema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9548" y="3828007"/>
            <a:ext cx="2819402" cy="557530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242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751205">
              <a:lnSpc>
                <a:spcPct val="90000"/>
              </a:lnSpc>
              <a:defRPr sz="2548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2: Cysylltiadau Morfeydd Heli</a:t>
            </a:r>
          </a:p>
        </p:txBody>
      </p:sp>
      <p:sp>
        <p:nvSpPr>
          <p:cNvPr id="243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allout"/>
          <p:cNvSpPr/>
          <p:nvPr/>
        </p:nvSpPr>
        <p:spPr>
          <a:xfrm rot="16200000">
            <a:off x="2908537" y="4336467"/>
            <a:ext cx="4723131" cy="397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437"/>
                </a:moveTo>
                <a:lnTo>
                  <a:pt x="0" y="1163"/>
                </a:lnTo>
                <a:cubicBezTo>
                  <a:pt x="0" y="521"/>
                  <a:pt x="438" y="0"/>
                  <a:pt x="979" y="0"/>
                </a:cubicBezTo>
                <a:lnTo>
                  <a:pt x="20621" y="0"/>
                </a:lnTo>
                <a:cubicBezTo>
                  <a:pt x="21162" y="0"/>
                  <a:pt x="21600" y="521"/>
                  <a:pt x="21600" y="1163"/>
                </a:cubicBezTo>
                <a:lnTo>
                  <a:pt x="21600" y="20437"/>
                </a:lnTo>
                <a:cubicBezTo>
                  <a:pt x="21600" y="21079"/>
                  <a:pt x="21162" y="21600"/>
                  <a:pt x="20621" y="21600"/>
                </a:cubicBezTo>
                <a:lnTo>
                  <a:pt x="979" y="21600"/>
                </a:lnTo>
                <a:cubicBezTo>
                  <a:pt x="438" y="21600"/>
                  <a:pt x="0" y="21079"/>
                  <a:pt x="0" y="2043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46" name="Callout"/>
          <p:cNvSpPr/>
          <p:nvPr/>
        </p:nvSpPr>
        <p:spPr>
          <a:xfrm rot="16200000">
            <a:off x="7099537" y="4349167"/>
            <a:ext cx="4723131" cy="397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437"/>
                </a:moveTo>
                <a:lnTo>
                  <a:pt x="0" y="1163"/>
                </a:lnTo>
                <a:cubicBezTo>
                  <a:pt x="0" y="521"/>
                  <a:pt x="438" y="0"/>
                  <a:pt x="979" y="0"/>
                </a:cubicBezTo>
                <a:lnTo>
                  <a:pt x="20621" y="0"/>
                </a:lnTo>
                <a:cubicBezTo>
                  <a:pt x="21162" y="0"/>
                  <a:pt x="21600" y="521"/>
                  <a:pt x="21600" y="1163"/>
                </a:cubicBezTo>
                <a:lnTo>
                  <a:pt x="21600" y="20437"/>
                </a:lnTo>
                <a:cubicBezTo>
                  <a:pt x="21600" y="21079"/>
                  <a:pt x="21162" y="21600"/>
                  <a:pt x="20621" y="21600"/>
                </a:cubicBezTo>
                <a:lnTo>
                  <a:pt x="979" y="21600"/>
                </a:lnTo>
                <a:cubicBezTo>
                  <a:pt x="438" y="21600"/>
                  <a:pt x="0" y="21079"/>
                  <a:pt x="0" y="2043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47" name="Callout"/>
          <p:cNvSpPr/>
          <p:nvPr/>
        </p:nvSpPr>
        <p:spPr>
          <a:xfrm rot="16200000">
            <a:off x="11252437" y="4349167"/>
            <a:ext cx="4723131" cy="397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437"/>
                </a:moveTo>
                <a:lnTo>
                  <a:pt x="0" y="1163"/>
                </a:lnTo>
                <a:cubicBezTo>
                  <a:pt x="0" y="521"/>
                  <a:pt x="438" y="0"/>
                  <a:pt x="979" y="0"/>
                </a:cubicBezTo>
                <a:lnTo>
                  <a:pt x="20621" y="0"/>
                </a:lnTo>
                <a:cubicBezTo>
                  <a:pt x="21162" y="0"/>
                  <a:pt x="21600" y="521"/>
                  <a:pt x="21600" y="1163"/>
                </a:cubicBezTo>
                <a:lnTo>
                  <a:pt x="21600" y="20437"/>
                </a:lnTo>
                <a:cubicBezTo>
                  <a:pt x="21600" y="21079"/>
                  <a:pt x="21162" y="21600"/>
                  <a:pt x="20621" y="21600"/>
                </a:cubicBezTo>
                <a:lnTo>
                  <a:pt x="979" y="21600"/>
                </a:lnTo>
                <a:cubicBezTo>
                  <a:pt x="438" y="21600"/>
                  <a:pt x="0" y="21079"/>
                  <a:pt x="0" y="2043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pic>
        <p:nvPicPr>
          <p:cNvPr id="248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Play!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12055100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Chwarae!</a:t>
            </a:r>
          </a:p>
        </p:txBody>
      </p:sp>
      <p:sp>
        <p:nvSpPr>
          <p:cNvPr id="251" name="STEP 1"/>
          <p:cNvSpPr txBox="1"/>
          <p:nvPr/>
        </p:nvSpPr>
        <p:spPr>
          <a:xfrm>
            <a:off x="3380482" y="4224590"/>
            <a:ext cx="3281860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CAM 1</a:t>
            </a:r>
          </a:p>
        </p:txBody>
      </p:sp>
      <p:sp>
        <p:nvSpPr>
          <p:cNvPr id="252" name="Cut out the cards and share equally among your group."/>
          <p:cNvSpPr txBox="1"/>
          <p:nvPr/>
        </p:nvSpPr>
        <p:spPr>
          <a:xfrm>
            <a:off x="3380878" y="5026395"/>
            <a:ext cx="3513934" cy="269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Torrwch y cardiau a'u rhannu'n gyfartal ymhlith eich grŵp.</a:t>
            </a:r>
          </a:p>
        </p:txBody>
      </p:sp>
      <p:sp>
        <p:nvSpPr>
          <p:cNvPr id="253" name="STEP 2"/>
          <p:cNvSpPr txBox="1"/>
          <p:nvPr/>
        </p:nvSpPr>
        <p:spPr>
          <a:xfrm>
            <a:off x="7596882" y="4224590"/>
            <a:ext cx="3281860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CAM 2</a:t>
            </a:r>
          </a:p>
        </p:txBody>
      </p:sp>
      <p:sp>
        <p:nvSpPr>
          <p:cNvPr id="254" name="Take turns placing your cards in a honeycomb/hexagon layout, clearly explaining the connection."/>
          <p:cNvSpPr txBox="1"/>
          <p:nvPr/>
        </p:nvSpPr>
        <p:spPr>
          <a:xfrm>
            <a:off x="7597278" y="5026395"/>
            <a:ext cx="3622300" cy="345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2267654">
              <a:lnSpc>
                <a:spcPct val="90000"/>
              </a:lnSpc>
              <a:spcBef>
                <a:spcPts val="4100"/>
              </a:spcBef>
              <a:defRPr sz="3162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Cymerwch eich tro i osod eich cardiau mewn cynllun diliau mêl/hecsagon, gan egluro'r cysylltiad yn glir.</a:t>
            </a:r>
          </a:p>
        </p:txBody>
      </p:sp>
      <p:sp>
        <p:nvSpPr>
          <p:cNvPr id="255" name="STEP 3"/>
          <p:cNvSpPr txBox="1"/>
          <p:nvPr/>
        </p:nvSpPr>
        <p:spPr>
          <a:xfrm>
            <a:off x="11762482" y="4224590"/>
            <a:ext cx="3281860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CAM 3</a:t>
            </a:r>
          </a:p>
        </p:txBody>
      </p:sp>
      <p:sp>
        <p:nvSpPr>
          <p:cNvPr id="256" name="Write down your points each time a player places a card down."/>
          <p:cNvSpPr txBox="1"/>
          <p:nvPr/>
        </p:nvSpPr>
        <p:spPr>
          <a:xfrm>
            <a:off x="11749782" y="5000995"/>
            <a:ext cx="3513933" cy="33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Cofnodwch eich pwyntiau bob tro y bydd chwaraewr yn gosod cerdyn i lawr.</a:t>
            </a:r>
          </a:p>
        </p:txBody>
      </p:sp>
      <p:sp>
        <p:nvSpPr>
          <p:cNvPr id="257" name="Callout"/>
          <p:cNvSpPr/>
          <p:nvPr/>
        </p:nvSpPr>
        <p:spPr>
          <a:xfrm rot="16200000">
            <a:off x="10558577" y="5737485"/>
            <a:ext cx="1924946" cy="8120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31"/>
                </a:moveTo>
                <a:lnTo>
                  <a:pt x="0" y="569"/>
                </a:lnTo>
                <a:cubicBezTo>
                  <a:pt x="0" y="255"/>
                  <a:pt x="1075" y="0"/>
                  <a:pt x="2401" y="0"/>
                </a:cubicBezTo>
                <a:lnTo>
                  <a:pt x="19199" y="0"/>
                </a:lnTo>
                <a:cubicBezTo>
                  <a:pt x="20525" y="0"/>
                  <a:pt x="21600" y="255"/>
                  <a:pt x="21600" y="569"/>
                </a:cubicBezTo>
                <a:lnTo>
                  <a:pt x="21600" y="21031"/>
                </a:lnTo>
                <a:cubicBezTo>
                  <a:pt x="21600" y="21345"/>
                  <a:pt x="20525" y="21600"/>
                  <a:pt x="19199" y="21600"/>
                </a:cubicBezTo>
                <a:lnTo>
                  <a:pt x="2401" y="21600"/>
                </a:lnTo>
                <a:cubicBezTo>
                  <a:pt x="1075" y="21600"/>
                  <a:pt x="0" y="21345"/>
                  <a:pt x="0" y="21031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58" name="RULES  Each touching edge must show a meaningful link between the cards. You must be able to explain each connection clearly. Take turns placing cards and record your team’s points as you go."/>
          <p:cNvSpPr txBox="1"/>
          <p:nvPr/>
        </p:nvSpPr>
        <p:spPr>
          <a:xfrm>
            <a:off x="7650068" y="9038332"/>
            <a:ext cx="7692122" cy="1518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19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RHEOLAU </a:t>
            </a:r>
            <a:br/>
            <a:r>
              <a:rPr>
                <a:latin typeface="Avenir Book"/>
                <a:ea typeface="Avenir Book"/>
                <a:cs typeface="Avenir Book"/>
                <a:sym typeface="Avenir Book"/>
              </a:rPr>
              <a:t>Rhaid i bob cerdyn sy'n cyffwrdd fod a chysylltiad ystyrlon rhyngddynt.                                                                                                Rhaid i chi allu esbonio pob cysylltiad yn glir.                                  Cymerwch eich tro i osod y cardiau a chofnodwch bwyntiau eich tîm.</a:t>
            </a:r>
          </a:p>
        </p:txBody>
      </p:sp>
      <p:sp>
        <p:nvSpPr>
          <p:cNvPr id="259" name="Callout"/>
          <p:cNvSpPr/>
          <p:nvPr/>
        </p:nvSpPr>
        <p:spPr>
          <a:xfrm rot="16200000">
            <a:off x="4307630" y="7822833"/>
            <a:ext cx="1924946" cy="397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437"/>
                </a:moveTo>
                <a:lnTo>
                  <a:pt x="0" y="1163"/>
                </a:lnTo>
                <a:cubicBezTo>
                  <a:pt x="0" y="521"/>
                  <a:pt x="1075" y="0"/>
                  <a:pt x="2401" y="0"/>
                </a:cubicBezTo>
                <a:lnTo>
                  <a:pt x="19199" y="0"/>
                </a:lnTo>
                <a:cubicBezTo>
                  <a:pt x="20525" y="0"/>
                  <a:pt x="21600" y="521"/>
                  <a:pt x="21600" y="1163"/>
                </a:cubicBezTo>
                <a:lnTo>
                  <a:pt x="21600" y="20437"/>
                </a:lnTo>
                <a:cubicBezTo>
                  <a:pt x="21600" y="21079"/>
                  <a:pt x="20525" y="21600"/>
                  <a:pt x="19199" y="21600"/>
                </a:cubicBezTo>
                <a:lnTo>
                  <a:pt x="2401" y="21600"/>
                </a:lnTo>
                <a:cubicBezTo>
                  <a:pt x="1075" y="21600"/>
                  <a:pt x="0" y="21079"/>
                  <a:pt x="0" y="2043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60" name="SCORING  1 CARD = 1 POINT 2 CONNECTED CARDS = 2 POINTS 3 CONNECTED CARDS = 3 POINTS etc, etc!"/>
          <p:cNvSpPr txBox="1"/>
          <p:nvPr/>
        </p:nvSpPr>
        <p:spPr>
          <a:xfrm>
            <a:off x="3395569" y="9051032"/>
            <a:ext cx="3749069" cy="1709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17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SGORIO </a:t>
            </a:r>
            <a:br/>
            <a:r>
              <a:rPr>
                <a:latin typeface="Avenir Book"/>
                <a:ea typeface="Avenir Book"/>
                <a:cs typeface="Avenir Book"/>
                <a:sym typeface="Avenir Book"/>
              </a:rPr>
              <a:t>1 CERDYN = 1 PWYNT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latin typeface="Avenir Book"/>
                <a:ea typeface="Avenir Book"/>
                <a:cs typeface="Avenir Book"/>
                <a:sym typeface="Avenir Book"/>
              </a:rPr>
              <a:t>2 GERDYN CYSYLLTIEDIG = 2 BWYNT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latin typeface="Avenir Book"/>
                <a:ea typeface="Avenir Book"/>
                <a:cs typeface="Avenir Book"/>
                <a:sym typeface="Avenir Book"/>
              </a:rPr>
              <a:t>3 CERDYN CYSYLLTIEDIG = 3 PWYNT ayb...</a:t>
            </a:r>
          </a:p>
        </p:txBody>
      </p:sp>
      <p:sp>
        <p:nvSpPr>
          <p:cNvPr id="261" name="At the end, be ready to share: The most interesting or surprising connection you made What this task has helped you understand about saltmarshes."/>
          <p:cNvSpPr txBox="1"/>
          <p:nvPr/>
        </p:nvSpPr>
        <p:spPr>
          <a:xfrm>
            <a:off x="3440993" y="11014739"/>
            <a:ext cx="12232200" cy="207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</a:defRPr>
            </a:pPr>
            <a:r>
              <a:t>Ar y diwedd, byddwch yn barod i rannu:</a:t>
            </a:r>
            <a:br/>
            <a:r>
              <a:rPr>
                <a:latin typeface="Avenir Book"/>
                <a:ea typeface="Avenir Book"/>
                <a:cs typeface="Avenir Book"/>
                <a:sym typeface="Avenir Book"/>
              </a:rPr>
              <a:t>Y cysylltiad mwyaf diddorol neu annisgwyl a wnaethoch chi. Beth mae'r dasg hon wedi eich helpu i ddeall am forfeydd heli.</a:t>
            </a:r>
          </a:p>
        </p:txBody>
      </p:sp>
      <p:sp>
        <p:nvSpPr>
          <p:cNvPr id="262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263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751205">
              <a:lnSpc>
                <a:spcPct val="90000"/>
              </a:lnSpc>
              <a:defRPr sz="2548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GWEITHGAREDD 2: Cysylltiadau Morfeydd Heli</a:t>
            </a:r>
          </a:p>
        </p:txBody>
      </p:sp>
      <p:sp>
        <p:nvSpPr>
          <p:cNvPr id="264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CC: 3</a:t>
            </a:r>
          </a:p>
        </p:txBody>
      </p:sp>
      <p:pic>
        <p:nvPicPr>
          <p:cNvPr id="265" name="Polygons together " descr="Polygons together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9287" y="679479"/>
            <a:ext cx="7973168" cy="1241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1C1D7FB522FF8D45B87CFF221AD7A5EF" ma:contentTypeVersion="22" ma:contentTypeDescription="Creu dogfen newydd." ma:contentTypeScope="" ma:versionID="57e0c755c9341fdd39708ace8dbeae8d">
  <xsd:schema xmlns:xsd="http://www.w3.org/2001/XMLSchema" xmlns:xs="http://www.w3.org/2001/XMLSchema" xmlns:p="http://schemas.microsoft.com/office/2006/metadata/properties" xmlns:ns2="bbd620fc-e0a4-45c7-a357-20ec84c645d1" xmlns:ns3="1d6637b2-67ef-45eb-b043-82e84ec90b64" targetNamespace="http://schemas.microsoft.com/office/2006/metadata/properties" ma:root="true" ma:fieldsID="4792fbf5375faae4cb8f11d0ec449f0c" ns2:_="" ns3:_="">
    <xsd:import namespace="bbd620fc-e0a4-45c7-a357-20ec84c645d1"/>
    <xsd:import namespace="1d6637b2-67ef-45eb-b043-82e84ec90b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620fc-e0a4-45c7-a357-20ec84c645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Gwerth ID Dogfen" ma:description="Gwerth ID y ddogfen sydd wedi'i neilltuo i'r eitem hon." ma:indexed="true" ma:internalName="_dlc_DocId" ma:readOnly="true">
      <xsd:simpleType>
        <xsd:restriction base="dms:Text"/>
      </xsd:simpleType>
    </xsd:element>
    <xsd:element name="_dlc_DocIdUrl" ma:index="9" nillable="true" ma:displayName="ID Dogfen" ma:description="Dolen barhaus i'r ddogfen hon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Rhannwyd â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Wedi Rhannu Gyda Manyl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5bd6552-80fc-45a4-9c1a-2a6debd8bc05}" ma:internalName="TaxCatchAll" ma:showField="CatchAllData" ma:web="bbd620fc-e0a4-45c7-a357-20ec84c64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637b2-67ef-45eb-b043-82e84ec90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Tagiau Delwedd" ma:readOnly="false" ma:fieldId="{5cf76f15-5ced-4ddc-b409-7134ff3c332f}" ma:taxonomyMulti="true" ma:sspId="b65e5a6c-01e6-40a4-a681-398cda8c02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d620fc-e0a4-45c7-a357-20ec84c645d1" xsi:nil="true"/>
    <lcf76f155ced4ddcb4097134ff3c332f xmlns="1d6637b2-67ef-45eb-b043-82e84ec90b64">
      <Terms xmlns="http://schemas.microsoft.com/office/infopath/2007/PartnerControls"/>
    </lcf76f155ced4ddcb4097134ff3c332f>
    <_dlc_DocId xmlns="bbd620fc-e0a4-45c7-a357-20ec84c645d1">PNRVYVU2CSKX-2112989736-15659</_dlc_DocId>
    <_dlc_DocIdUrl xmlns="bbd620fc-e0a4-45c7-a357-20ec84c645d1">
      <Url>https://cyngorgwynedd.sharepoint.com/sites/ACAPenLlynSarnau/_layouts/15/DocIdRedir.aspx?ID=PNRVYVU2CSKX-2112989736-15659</Url>
      <Description>PNRVYVU2CSKX-2112989736-15659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78F6D2-E55D-408A-8525-ADB0D096D85C}"/>
</file>

<file path=customXml/itemProps2.xml><?xml version="1.0" encoding="utf-8"?>
<ds:datastoreItem xmlns:ds="http://schemas.openxmlformats.org/officeDocument/2006/customXml" ds:itemID="{1ADD7A7D-2A94-4653-BCC8-8C3DEAF8EBA5}">
  <ds:schemaRefs>
    <ds:schemaRef ds:uri="http://schemas.microsoft.com/office/2006/metadata/properties"/>
    <ds:schemaRef ds:uri="http://schemas.microsoft.com/office/infopath/2007/PartnerControls"/>
    <ds:schemaRef ds:uri="e68d87e9-b0af-4863-8c19-2e25130275eb"/>
    <ds:schemaRef ds:uri="10523aff-5ecb-4900-8b60-61147cee1312"/>
  </ds:schemaRefs>
</ds:datastoreItem>
</file>

<file path=customXml/itemProps3.xml><?xml version="1.0" encoding="utf-8"?>
<ds:datastoreItem xmlns:ds="http://schemas.openxmlformats.org/officeDocument/2006/customXml" ds:itemID="{9482754E-4EFE-47B7-B65E-DEA464BE4AF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D75246-0F0E-4E7D-BCB2-87BF75A754A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Custom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Book</vt:lpstr>
      <vt:lpstr>Abadi</vt:lpstr>
      <vt:lpstr>Avenir Heavy</vt:lpstr>
      <vt:lpstr>Avenir Black</vt:lpstr>
      <vt:lpstr>21_BasicWhite</vt:lpstr>
      <vt:lpstr>PowerPoint Presentation</vt:lpstr>
      <vt:lpstr>Morfeydd Heli</vt:lpstr>
      <vt:lpstr>Cysylltiadau Morfeydd Heli</vt:lpstr>
      <vt:lpstr>Cysylltiadau</vt:lpstr>
      <vt:lpstr>Cysylltiadau</vt:lpstr>
      <vt:lpstr>Cysylltiadau</vt:lpstr>
      <vt:lpstr>Cysylltiadau</vt:lpstr>
      <vt:lpstr>Cysylltiadau Morfeydd Heli</vt:lpstr>
      <vt:lpstr>Chwarae!</vt:lpstr>
      <vt:lpstr>Myfyrio a Rhannu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Heledd Morgan</cp:lastModifiedBy>
  <cp:revision>1</cp:revision>
  <dcterms:modified xsi:type="dcterms:W3CDTF">2025-12-19T08:59:56Z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0x0101001C1D7FB522FF8D45B87CFF221AD7A5EF</vt:lpwstr>
  </property>
  <property fmtid="{D5CDD505-2E9C-101B-9397-08002B2CF9AE}" pid="3" name="_dlc_DocIdItemGuid">
    <vt:lpwstr>6410fec2-1993-4b61-8ffe-c8f419d18aca</vt:lpwstr>
  </property>
  <property fmtid="{D5CDD505-2E9C-101B-9397-08002B2CF9AE}" pid="4" name="MediaServiceImageTags">
    <vt:lpwstr/>
  </property>
</Properties>
</file>