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4384000" cy="13716000"/>
  <p:notesSz cx="6858000" cy="9144000"/>
  <p:embeddedFontLst>
    <p:embeddedFont>
      <p:font typeface="Abadi" panose="020B0604020104020204" pitchFamily="34" charset="0"/>
      <p:regular r:id="rId16"/>
      <p:bold r:id="rId17"/>
      <p:italic r:id="rId18"/>
      <p:boldItalic r:id="rId19"/>
    </p:embeddedFont>
    <p:embeddedFont>
      <p:font typeface="Avenir Book" panose="020B0503020203020204" charset="-78"/>
      <p:regular r:id="rId20"/>
    </p:embeddedFont>
    <p:embeddedFont>
      <p:font typeface="Avenir Heavy" panose="020B0703020203020204" charset="-78"/>
      <p:bold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D46CD-49FC-4FD4-AC1B-ABF95E6875C7}" v="1" dt="2026-03-02T09:42:09.3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4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ie Hughes (AMG)" userId="51299fe7-79d1-48e4-beed-19ef5398ee8b" providerId="ADAL" clId="{17F78E74-4759-47A5-9D58-8E73E8C33F23}"/>
    <pc:docChg chg="modSld">
      <pc:chgData name="Laura Marie Hughes (AMG)" userId="51299fe7-79d1-48e4-beed-19ef5398ee8b" providerId="ADAL" clId="{17F78E74-4759-47A5-9D58-8E73E8C33F23}" dt="2026-03-02T09:42:58.584" v="2" actId="20577"/>
      <pc:docMkLst>
        <pc:docMk/>
      </pc:docMkLst>
      <pc:sldChg chg="modSp mod">
        <pc:chgData name="Laura Marie Hughes (AMG)" userId="51299fe7-79d1-48e4-beed-19ef5398ee8b" providerId="ADAL" clId="{17F78E74-4759-47A5-9D58-8E73E8C33F23}" dt="2026-03-02T09:42:09.363" v="1"/>
        <pc:sldMkLst>
          <pc:docMk/>
          <pc:sldMk cId="0" sldId="259"/>
        </pc:sldMkLst>
        <pc:spChg chg="mod">
          <ac:chgData name="Laura Marie Hughes (AMG)" userId="51299fe7-79d1-48e4-beed-19ef5398ee8b" providerId="ADAL" clId="{17F78E74-4759-47A5-9D58-8E73E8C33F23}" dt="2026-03-02T09:42:09.363" v="1"/>
          <ac:spMkLst>
            <pc:docMk/>
            <pc:sldMk cId="0" sldId="259"/>
            <ac:spMk id="180" creationId="{00000000-0000-0000-0000-000000000000}"/>
          </ac:spMkLst>
        </pc:spChg>
        <pc:spChg chg="mod">
          <ac:chgData name="Laura Marie Hughes (AMG)" userId="51299fe7-79d1-48e4-beed-19ef5398ee8b" providerId="ADAL" clId="{17F78E74-4759-47A5-9D58-8E73E8C33F23}" dt="2026-03-02T09:42:01.452" v="0" actId="21"/>
          <ac:spMkLst>
            <pc:docMk/>
            <pc:sldMk cId="0" sldId="259"/>
            <ac:spMk id="183" creationId="{00000000-0000-0000-0000-000000000000}"/>
          </ac:spMkLst>
        </pc:spChg>
      </pc:sldChg>
      <pc:sldChg chg="modSp mod">
        <pc:chgData name="Laura Marie Hughes (AMG)" userId="51299fe7-79d1-48e4-beed-19ef5398ee8b" providerId="ADAL" clId="{17F78E74-4759-47A5-9D58-8E73E8C33F23}" dt="2026-03-02T09:42:58.584" v="2" actId="20577"/>
        <pc:sldMkLst>
          <pc:docMk/>
          <pc:sldMk cId="0" sldId="261"/>
        </pc:sldMkLst>
        <pc:spChg chg="mod">
          <ac:chgData name="Laura Marie Hughes (AMG)" userId="51299fe7-79d1-48e4-beed-19ef5398ee8b" providerId="ADAL" clId="{17F78E74-4759-47A5-9D58-8E73E8C33F23}" dt="2026-03-02T09:42:58.584" v="2" actId="20577"/>
          <ac:spMkLst>
            <pc:docMk/>
            <pc:sldMk cId="0" sldId="261"/>
            <ac:spMk id="2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gE8XuaGH3K4?si=dUc9kEEG0ytNiu3s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92018r-R8CE?si=w45bAXCcqLslr17q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hyperlink" Target="http://www.tiramor.cym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ircle"/>
          <p:cNvSpPr/>
          <p:nvPr/>
        </p:nvSpPr>
        <p:spPr>
          <a:xfrm>
            <a:off x="11700933" y="14028669"/>
            <a:ext cx="1270003" cy="1270003"/>
          </a:xfrm>
          <a:prstGeom prst="ellipse">
            <a:avLst/>
          </a:prstGeom>
          <a:solidFill>
            <a:srgbClr val="4670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54" name="Circle"/>
          <p:cNvSpPr/>
          <p:nvPr/>
        </p:nvSpPr>
        <p:spPr>
          <a:xfrm>
            <a:off x="15045266" y="14300200"/>
            <a:ext cx="1270003" cy="127000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57" name="ACTIVITY 4: Living with the Tide"/>
          <p:cNvSpPr txBox="1">
            <a:spLocks noGrp="1"/>
          </p:cNvSpPr>
          <p:nvPr>
            <p:ph type="body" sz="quarter" idx="1"/>
          </p:nvPr>
        </p:nvSpPr>
        <p:spPr>
          <a:xfrm>
            <a:off x="5552578" y="5446362"/>
            <a:ext cx="15110323" cy="934780"/>
          </a:xfrm>
          <a:prstGeom prst="rect">
            <a:avLst/>
          </a:prstGeom>
        </p:spPr>
        <p:txBody>
          <a:bodyPr/>
          <a:lstStyle/>
          <a:p>
            <a: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GWEITHGAREDD 4: Byw gyda’r Llanw</a:t>
            </a:r>
          </a:p>
        </p:txBody>
      </p:sp>
      <p:pic>
        <p:nvPicPr>
          <p:cNvPr id="158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161" name="Tir a Môr Education Pack / Pecan Addysg Logo " descr="Tir a Môr Education Pack / Pecan Addysg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1515" y="946496"/>
            <a:ext cx="2562226" cy="246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ving with the Tide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Byw gyda’r Llanw</a:t>
            </a:r>
          </a:p>
        </p:txBody>
      </p:sp>
      <p:sp>
        <p:nvSpPr>
          <p:cNvPr id="164" name="ACTIVITY 4"/>
          <p:cNvSpPr txBox="1">
            <a:spLocks noGrp="1"/>
          </p:cNvSpPr>
          <p:nvPr>
            <p:ph type="body" sz="quarter" idx="1"/>
          </p:nvPr>
        </p:nvSpPr>
        <p:spPr>
          <a:xfrm>
            <a:off x="5552578" y="798161"/>
            <a:ext cx="152881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4</a:t>
            </a:r>
          </a:p>
        </p:txBody>
      </p:sp>
      <p:pic>
        <p:nvPicPr>
          <p:cNvPr id="165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allout"/>
          <p:cNvSpPr/>
          <p:nvPr/>
        </p:nvSpPr>
        <p:spPr>
          <a:xfrm rot="16200000">
            <a:off x="5748535" y="2715669"/>
            <a:ext cx="8820946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35" y="0"/>
                  <a:pt x="524" y="0"/>
                </a:cubicBezTo>
                <a:lnTo>
                  <a:pt x="21076" y="0"/>
                </a:lnTo>
                <a:cubicBezTo>
                  <a:pt x="21365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65" y="21600"/>
                  <a:pt x="21076" y="21600"/>
                </a:cubicBezTo>
                <a:lnTo>
                  <a:pt x="524" y="21600"/>
                </a:lnTo>
                <a:cubicBezTo>
                  <a:pt x="235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7" name="Callout"/>
          <p:cNvSpPr/>
          <p:nvPr/>
        </p:nvSpPr>
        <p:spPr>
          <a:xfrm rot="16200000">
            <a:off x="14843520" y="4034287"/>
            <a:ext cx="8820946" cy="715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35" y="0"/>
                  <a:pt x="524" y="0"/>
                </a:cubicBezTo>
                <a:lnTo>
                  <a:pt x="21076" y="0"/>
                </a:lnTo>
                <a:cubicBezTo>
                  <a:pt x="21365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65" y="21600"/>
                  <a:pt x="21076" y="21600"/>
                </a:cubicBezTo>
                <a:lnTo>
                  <a:pt x="524" y="21600"/>
                </a:lnTo>
                <a:cubicBezTo>
                  <a:pt x="235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8" name="SKILLS YOU WILL DEVELOP:…"/>
          <p:cNvSpPr txBox="1"/>
          <p:nvPr/>
        </p:nvSpPr>
        <p:spPr>
          <a:xfrm>
            <a:off x="15877677" y="3552502"/>
            <a:ext cx="6752632" cy="820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768540">
              <a:defRPr sz="3724">
                <a:solidFill>
                  <a:srgbClr val="FFFFFF"/>
                </a:solidFill>
              </a:defRPr>
            </a:pPr>
            <a:r>
              <a:t>SGILIAU Y BYDDWCH YN EU DATBLYGU:</a:t>
            </a:r>
            <a:endParaRPr>
              <a:solidFill>
                <a:srgbClr val="000000"/>
              </a:solidFill>
            </a:endParaRPr>
          </a:p>
          <a:p>
            <a:pPr algn="l" defTabSz="768540">
              <a:defRPr sz="3528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449299" indent="-449299" algn="l" defTabSz="768540">
              <a:buSzPct val="123000"/>
              <a:buChar char="•"/>
              <a:defRPr sz="3528">
                <a:solidFill>
                  <a:srgbClr val="FFFFFF"/>
                </a:solidFill>
              </a:defRPr>
            </a:pPr>
            <a:r>
              <a:t>Arsylwi a dehongli’r hyn sy’n cael ei weld</a:t>
            </a:r>
            <a:br/>
            <a:endParaRPr/>
          </a:p>
          <a:p>
            <a:pPr marL="449299" indent="-449299" algn="l" defTabSz="768540">
              <a:buSzPct val="123000"/>
              <a:buChar char="•"/>
              <a:defRPr sz="3528">
                <a:solidFill>
                  <a:srgbClr val="FFFFFF"/>
                </a:solidFill>
              </a:defRPr>
            </a:pPr>
            <a:r>
              <a:t>Modelu a labelu</a:t>
            </a:r>
            <a:br/>
            <a:endParaRPr/>
          </a:p>
          <a:p>
            <a:pPr marL="449299" indent="-449299" algn="l" defTabSz="768540">
              <a:buSzPct val="123000"/>
              <a:buChar char="•"/>
              <a:defRPr sz="3528">
                <a:solidFill>
                  <a:srgbClr val="FFFFFF"/>
                </a:solidFill>
              </a:defRPr>
            </a:pPr>
            <a:r>
              <a:t>Cyfathrebu</a:t>
            </a:r>
            <a:br/>
            <a:endParaRPr/>
          </a:p>
          <a:p>
            <a:pPr marL="449299" indent="-449299" algn="l" defTabSz="768540">
              <a:buSzPct val="123000"/>
              <a:buChar char="•"/>
              <a:defRPr sz="3528">
                <a:solidFill>
                  <a:srgbClr val="FFFFFF"/>
                </a:solidFill>
              </a:defRPr>
            </a:pPr>
            <a:r>
              <a:t>Creu a chyflwyno fideo</a:t>
            </a:r>
            <a:br/>
            <a:endParaRPr/>
          </a:p>
          <a:p>
            <a:pPr marL="449299" indent="-449299" algn="l" defTabSz="768540">
              <a:buSzPct val="123000"/>
              <a:buChar char="•"/>
              <a:defRPr sz="3528">
                <a:solidFill>
                  <a:srgbClr val="FFFFFF"/>
                </a:solidFill>
              </a:defRPr>
            </a:pPr>
            <a:r>
              <a:t>Cydweithio fel tîm</a:t>
            </a:r>
          </a:p>
        </p:txBody>
      </p:sp>
      <p:sp>
        <p:nvSpPr>
          <p:cNvPr id="169" name="YOU WILL UNDERSTAND:…"/>
          <p:cNvSpPr txBox="1"/>
          <p:nvPr/>
        </p:nvSpPr>
        <p:spPr>
          <a:xfrm>
            <a:off x="5552578" y="3566326"/>
            <a:ext cx="9405146" cy="917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YN DILYN Y GWEITHGAREDD HWN, DYLECH DDEALL:</a:t>
            </a: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Y gwahanol barthau mewn morfa heli a pha blanhigion ac anifeiliaid sydd i’w gweld ym mhob un</a:t>
            </a:r>
            <a:br/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Sut mae newidiadau llanw yn siapio amgylchedd y forfa heli ac yn effeithio ar fywyd gwyllt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74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4: Byw gyda’r Llanw</a:t>
            </a:r>
          </a:p>
        </p:txBody>
      </p:sp>
      <p:sp>
        <p:nvSpPr>
          <p:cNvPr id="175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176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sp>
        <p:nvSpPr>
          <p:cNvPr id="177" name="What do you notice as the drone travels from the mudflats to the upper marsh?"/>
          <p:cNvSpPr txBox="1"/>
          <p:nvPr/>
        </p:nvSpPr>
        <p:spPr>
          <a:xfrm>
            <a:off x="3297711" y="3975364"/>
            <a:ext cx="7982347" cy="261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Beth ydych chi’n sylwi wrth i’r dr</a:t>
            </a:r>
            <a:r>
              <a:rPr>
                <a:latin typeface="Arial"/>
                <a:ea typeface="Arial"/>
                <a:cs typeface="Arial"/>
                <a:sym typeface="Arial"/>
              </a:rPr>
              <a:t>ô</a:t>
            </a:r>
            <a:r>
              <a:t>n symud o’r gwastadedd llaid tuag at rannau uchaf y forfa?</a:t>
            </a:r>
          </a:p>
        </p:txBody>
      </p:sp>
      <p:sp>
        <p:nvSpPr>
          <p:cNvPr id="178" name="Saltmarsh Drone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4389896" cy="1482543"/>
          </a:xfrm>
          <a:prstGeom prst="rect">
            <a:avLst/>
          </a:prstGeom>
        </p:spPr>
        <p:txBody>
          <a:bodyPr/>
          <a:lstStyle>
            <a:lvl1pPr defTabSz="767715">
              <a:lnSpc>
                <a:spcPct val="100000"/>
              </a:lnSpc>
              <a:defRPr sz="79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Fideo Drôn</a:t>
            </a:r>
          </a:p>
        </p:txBody>
      </p:sp>
      <p:pic>
        <p:nvPicPr>
          <p:cNvPr id="179" name="Llun or fideo sydd ar gael ar YouTube" descr="Llun or fideo sydd ar gael ar YouTu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8362" y="1869266"/>
            <a:ext cx="11119671" cy="625481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ounded Rectangle">
            <a:hlinkClick r:id="rId5"/>
          </p:cNvPr>
          <p:cNvSpPr/>
          <p:nvPr/>
        </p:nvSpPr>
        <p:spPr>
          <a:xfrm>
            <a:off x="3304806" y="6739466"/>
            <a:ext cx="6838654" cy="1270002"/>
          </a:xfrm>
          <a:prstGeom prst="roundRect">
            <a:avLst>
              <a:gd name="adj" fmla="val 15000"/>
            </a:avLst>
          </a:prstGeom>
          <a:solidFill>
            <a:srgbClr val="EA92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81" name="PLAY VIDEO"/>
          <p:cNvSpPr txBox="1"/>
          <p:nvPr/>
        </p:nvSpPr>
        <p:spPr>
          <a:xfrm>
            <a:off x="3297711" y="7041374"/>
            <a:ext cx="4418676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FFFFFF"/>
                </a:solidFill>
              </a:defRPr>
            </a:lvl1pPr>
          </a:lstStyle>
          <a:p>
            <a:r>
              <a:rPr dirty="0"/>
              <a:t>CHWARAE FIDEO</a:t>
            </a:r>
          </a:p>
        </p:txBody>
      </p:sp>
      <p:sp>
        <p:nvSpPr>
          <p:cNvPr id="182" name="Triangle"/>
          <p:cNvSpPr/>
          <p:nvPr/>
        </p:nvSpPr>
        <p:spPr>
          <a:xfrm rot="5400000">
            <a:off x="9070581" y="7036755"/>
            <a:ext cx="675422" cy="675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83" name="TextBox 1"/>
          <p:cNvSpPr txBox="1"/>
          <p:nvPr/>
        </p:nvSpPr>
        <p:spPr>
          <a:xfrm>
            <a:off x="3297711" y="8506568"/>
            <a:ext cx="121920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" y="439637"/>
            <a:ext cx="2146302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Key Features of a Saltmarsh"/>
          <p:cNvSpPr txBox="1">
            <a:spLocks noGrp="1"/>
          </p:cNvSpPr>
          <p:nvPr>
            <p:ph type="title"/>
          </p:nvPr>
        </p:nvSpPr>
        <p:spPr>
          <a:xfrm>
            <a:off x="3397810" y="859367"/>
            <a:ext cx="19959938" cy="1699783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Nodweddion Allweddol Morfa Heli</a:t>
            </a:r>
          </a:p>
        </p:txBody>
      </p:sp>
      <p:sp>
        <p:nvSpPr>
          <p:cNvPr id="188" name="What are the key features of a saltmarsh?"/>
          <p:cNvSpPr txBox="1"/>
          <p:nvPr/>
        </p:nvSpPr>
        <p:spPr>
          <a:xfrm>
            <a:off x="3393182" y="2538115"/>
            <a:ext cx="14545072" cy="104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Beth yw prif nodweddion morfa heli?</a:t>
            </a:r>
          </a:p>
        </p:txBody>
      </p:sp>
      <p:sp>
        <p:nvSpPr>
          <p:cNvPr id="208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09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4: Byw gyda’r Llanw</a:t>
            </a:r>
          </a:p>
        </p:txBody>
      </p:sp>
      <p:sp>
        <p:nvSpPr>
          <p:cNvPr id="210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211" name="Parau Trafod" descr="Parau Trafod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665508" y="2133763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altmarshPP-Diagram-C.png">
            <a:extLst>
              <a:ext uri="{FF2B5EF4-FFF2-40B4-BE49-F238E27FC236}">
                <a16:creationId xmlns:a16="http://schemas.microsoft.com/office/drawing/2014/main" id="{26399AB4-E6D1-FD9E-F0FF-A5FC0A072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517" y="3862001"/>
            <a:ext cx="18335508" cy="93214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PHOTO: John Archer-Thompson</a:t>
            </a:r>
          </a:p>
        </p:txBody>
      </p:sp>
      <p:sp>
        <p:nvSpPr>
          <p:cNvPr id="217" name="What do you notice in this video?What changes?  Is the tide coming in or going out?What disappears or reappears?"/>
          <p:cNvSpPr txBox="1"/>
          <p:nvPr/>
        </p:nvSpPr>
        <p:spPr>
          <a:xfrm>
            <a:off x="14497843" y="3400651"/>
            <a:ext cx="8797793" cy="412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554355" indent="-554355" algn="l" defTabSz="2365187">
              <a:lnSpc>
                <a:spcPct val="81000"/>
              </a:lnSpc>
              <a:spcBef>
                <a:spcPts val="4300"/>
              </a:spcBef>
              <a:buSzPct val="100000"/>
              <a:buFont typeface="Arial"/>
              <a:buChar char="•"/>
              <a:defRPr sz="3589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Beth sy’n digwydd yn y fideo?         </a:t>
            </a:r>
          </a:p>
          <a:p>
            <a:pPr marL="554355" indent="-554355" algn="l" defTabSz="2365187">
              <a:lnSpc>
                <a:spcPct val="81000"/>
              </a:lnSpc>
              <a:spcBef>
                <a:spcPts val="4300"/>
              </a:spcBef>
              <a:buSzPct val="100000"/>
              <a:buFont typeface="Arial"/>
              <a:buChar char="•"/>
              <a:defRPr sz="3589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Beth sy’n newid? </a:t>
            </a:r>
          </a:p>
          <a:p>
            <a:pPr marL="554355" indent="-554355" algn="l" defTabSz="2365187">
              <a:lnSpc>
                <a:spcPct val="81000"/>
              </a:lnSpc>
              <a:spcBef>
                <a:spcPts val="4300"/>
              </a:spcBef>
              <a:buSzPct val="100000"/>
              <a:buFont typeface="Arial"/>
              <a:buChar char="•"/>
              <a:defRPr sz="3589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Ydi’r llanw’n dod mewn neu ar drai? </a:t>
            </a:r>
          </a:p>
          <a:p>
            <a:pPr marL="554355" indent="-554355" algn="l" defTabSz="2365187">
              <a:lnSpc>
                <a:spcPct val="81000"/>
              </a:lnSpc>
              <a:spcBef>
                <a:spcPts val="4300"/>
              </a:spcBef>
              <a:buSzPct val="100000"/>
              <a:buFont typeface="Arial"/>
              <a:buChar char="•"/>
              <a:defRPr sz="3589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Beth sy’n diflannu neu’n ailymddangos?</a:t>
            </a:r>
          </a:p>
        </p:txBody>
      </p:sp>
      <p:sp>
        <p:nvSpPr>
          <p:cNvPr id="218" name="Time-lapse"/>
          <p:cNvSpPr txBox="1">
            <a:spLocks noGrp="1"/>
          </p:cNvSpPr>
          <p:nvPr>
            <p:ph type="title"/>
          </p:nvPr>
        </p:nvSpPr>
        <p:spPr>
          <a:xfrm>
            <a:off x="14490202" y="1722031"/>
            <a:ext cx="9750923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0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Fideo Treigl-amser</a:t>
            </a:r>
          </a:p>
        </p:txBody>
      </p:sp>
      <p:sp>
        <p:nvSpPr>
          <p:cNvPr id="219" name="The time-lapse recording started at  1:00pm and finished at 2:30pm…"/>
          <p:cNvSpPr txBox="1"/>
          <p:nvPr/>
        </p:nvSpPr>
        <p:spPr>
          <a:xfrm>
            <a:off x="14783593" y="7998251"/>
            <a:ext cx="8226294" cy="322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Dechreuodd y fideo recordio am</a:t>
            </a:r>
            <a:br/>
            <a:r>
              <a:t>1:00yp a gorffen am 2:30yp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 mor hir ydyw’r recordiad mewn munudau?</a:t>
            </a:r>
          </a:p>
        </p:txBody>
      </p:sp>
      <p:sp>
        <p:nvSpPr>
          <p:cNvPr id="220" name="Write the start and finish times as 24-hour digital clock."/>
          <p:cNvSpPr txBox="1"/>
          <p:nvPr/>
        </p:nvSpPr>
        <p:spPr>
          <a:xfrm>
            <a:off x="14851890" y="11403511"/>
            <a:ext cx="7982348" cy="107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779987">
              <a:lnSpc>
                <a:spcPct val="90000"/>
              </a:lnSpc>
              <a:spcBef>
                <a:spcPts val="3200"/>
              </a:spcBef>
              <a:defRPr sz="29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Sut mae nodi’r amser dechrau a gorffen ar gloc digidol 24-awr?</a:t>
            </a:r>
          </a:p>
        </p:txBody>
      </p:sp>
      <p:pic>
        <p:nvPicPr>
          <p:cNvPr id="221" name="Llun or fideo sydd ar gael ar YouTube" descr="Llun or fideo sydd ar gael ar YouTu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00" y="1745116"/>
            <a:ext cx="11119673" cy="625481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ounded Rectangle">
            <a:hlinkClick r:id="rId5"/>
          </p:cNvPr>
          <p:cNvSpPr/>
          <p:nvPr/>
        </p:nvSpPr>
        <p:spPr>
          <a:xfrm>
            <a:off x="2923806" y="8365066"/>
            <a:ext cx="6838654" cy="1270002"/>
          </a:xfrm>
          <a:prstGeom prst="roundRect">
            <a:avLst>
              <a:gd name="adj" fmla="val 15000"/>
            </a:avLst>
          </a:prstGeom>
          <a:solidFill>
            <a:srgbClr val="EA92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3" name="PLAY VIDEO"/>
          <p:cNvSpPr txBox="1"/>
          <p:nvPr/>
        </p:nvSpPr>
        <p:spPr>
          <a:xfrm>
            <a:off x="2916710" y="8666974"/>
            <a:ext cx="4418676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FFFFFF"/>
                </a:solidFill>
              </a:defRPr>
            </a:lvl1pPr>
          </a:lstStyle>
          <a:p>
            <a:r>
              <a:rPr dirty="0"/>
              <a:t>CHWARAE FIDEO</a:t>
            </a:r>
          </a:p>
        </p:txBody>
      </p:sp>
      <p:sp>
        <p:nvSpPr>
          <p:cNvPr id="224" name="Triangle"/>
          <p:cNvSpPr/>
          <p:nvPr/>
        </p:nvSpPr>
        <p:spPr>
          <a:xfrm rot="5400000">
            <a:off x="8689581" y="8662355"/>
            <a:ext cx="675422" cy="675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5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26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4: Byw gyda’r Llanw</a:t>
            </a:r>
          </a:p>
        </p:txBody>
      </p:sp>
      <p:sp>
        <p:nvSpPr>
          <p:cNvPr id="227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sp>
        <p:nvSpPr>
          <p:cNvPr id="228" name="TextBox 4"/>
          <p:cNvSpPr txBox="1"/>
          <p:nvPr/>
        </p:nvSpPr>
        <p:spPr>
          <a:xfrm>
            <a:off x="2931292" y="10179071"/>
            <a:ext cx="121920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allout"/>
          <p:cNvSpPr/>
          <p:nvPr/>
        </p:nvSpPr>
        <p:spPr>
          <a:xfrm rot="16200000">
            <a:off x="13581245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1" name="Callout"/>
          <p:cNvSpPr/>
          <p:nvPr/>
        </p:nvSpPr>
        <p:spPr>
          <a:xfrm rot="16200000">
            <a:off x="18737445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2" name="Callout"/>
          <p:cNvSpPr/>
          <p:nvPr/>
        </p:nvSpPr>
        <p:spPr>
          <a:xfrm rot="16200000">
            <a:off x="8386946" y="8359985"/>
            <a:ext cx="4716319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0" y="0"/>
                </a:cubicBezTo>
                <a:lnTo>
                  <a:pt x="20620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20" y="21600"/>
                </a:cubicBezTo>
                <a:lnTo>
                  <a:pt x="980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3" name="Create a Saltmarsh Model"/>
          <p:cNvSpPr txBox="1">
            <a:spLocks noGrp="1"/>
          </p:cNvSpPr>
          <p:nvPr>
            <p:ph type="title"/>
          </p:nvPr>
        </p:nvSpPr>
        <p:spPr>
          <a:xfrm>
            <a:off x="3380877" y="2044700"/>
            <a:ext cx="19462356" cy="1920776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Creu Model Morfa Heli</a:t>
            </a:r>
          </a:p>
        </p:txBody>
      </p:sp>
      <p:pic>
        <p:nvPicPr>
          <p:cNvPr id="23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allout"/>
          <p:cNvSpPr/>
          <p:nvPr/>
        </p:nvSpPr>
        <p:spPr>
          <a:xfrm rot="16200000">
            <a:off x="3171931" y="8359985"/>
            <a:ext cx="4712150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39" y="0"/>
                  <a:pt x="981" y="0"/>
                </a:cubicBezTo>
                <a:lnTo>
                  <a:pt x="20619" y="0"/>
                </a:lnTo>
                <a:cubicBezTo>
                  <a:pt x="21161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61" y="21600"/>
                  <a:pt x="20619" y="21600"/>
                </a:cubicBezTo>
                <a:lnTo>
                  <a:pt x="981" y="21600"/>
                </a:lnTo>
                <a:cubicBezTo>
                  <a:pt x="439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7" name="STEP 1"/>
          <p:cNvSpPr txBox="1"/>
          <p:nvPr/>
        </p:nvSpPr>
        <p:spPr>
          <a:xfrm>
            <a:off x="31518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1</a:t>
            </a:r>
          </a:p>
        </p:txBody>
      </p:sp>
      <p:sp>
        <p:nvSpPr>
          <p:cNvPr id="238" name="Start by dividing your tray or box into sections that show the different zones of a saltmarsh, from the sea to the land."/>
          <p:cNvSpPr txBox="1"/>
          <p:nvPr/>
        </p:nvSpPr>
        <p:spPr>
          <a:xfrm>
            <a:off x="3152278" y="9427606"/>
            <a:ext cx="4620553" cy="368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Dechreuwch drwy rannu’r blwch i adrannau sy’n dangos gwahanol barthau morfa heli, o’r m</a:t>
            </a:r>
            <a:r>
              <a:rPr>
                <a:latin typeface="Arial"/>
                <a:ea typeface="Arial"/>
                <a:cs typeface="Arial"/>
                <a:sym typeface="Arial"/>
              </a:rPr>
              <a:t>ô</a:t>
            </a:r>
            <a:r>
              <a:t>r i’r tir.</a:t>
            </a:r>
          </a:p>
        </p:txBody>
      </p:sp>
      <p:sp>
        <p:nvSpPr>
          <p:cNvPr id="239" name="STEP 2"/>
          <p:cNvSpPr txBox="1"/>
          <p:nvPr/>
        </p:nvSpPr>
        <p:spPr>
          <a:xfrm>
            <a:off x="84070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2</a:t>
            </a:r>
          </a:p>
        </p:txBody>
      </p:sp>
      <p:sp>
        <p:nvSpPr>
          <p:cNvPr id="240" name="Next, use materials like clay, Lego, or sponge to build each zone, making sure the land gently rises as you go."/>
          <p:cNvSpPr txBox="1"/>
          <p:nvPr/>
        </p:nvSpPr>
        <p:spPr>
          <a:xfrm>
            <a:off x="8407479" y="9427606"/>
            <a:ext cx="4620553" cy="382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Nesaf, defnyddiwch glai, Lego, neu sbwng i adeiladu bob parth, gan ofalu bod y tir yn codi’n raddol wrth greu pob un.</a:t>
            </a:r>
          </a:p>
        </p:txBody>
      </p:sp>
      <p:sp>
        <p:nvSpPr>
          <p:cNvPr id="241" name="STEP 3"/>
          <p:cNvSpPr txBox="1"/>
          <p:nvPr/>
        </p:nvSpPr>
        <p:spPr>
          <a:xfrm>
            <a:off x="137182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3</a:t>
            </a:r>
          </a:p>
        </p:txBody>
      </p:sp>
      <p:sp>
        <p:nvSpPr>
          <p:cNvPr id="242" name="Then add small models, drawings, or labels to show which animals and plants live in each zone."/>
          <p:cNvSpPr txBox="1"/>
          <p:nvPr/>
        </p:nvSpPr>
        <p:spPr>
          <a:xfrm>
            <a:off x="13718677" y="9427606"/>
            <a:ext cx="4620553" cy="514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Yna ychwanegwch fodelau bach, lluniau neu labeli i ddangos pa anifeiliaid a phlanhigion sy’n byw ym mhob parth.</a:t>
            </a:r>
          </a:p>
        </p:txBody>
      </p:sp>
      <p:sp>
        <p:nvSpPr>
          <p:cNvPr id="243" name="STEP 4"/>
          <p:cNvSpPr txBox="1"/>
          <p:nvPr/>
        </p:nvSpPr>
        <p:spPr>
          <a:xfrm>
            <a:off x="18937982" y="86258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4</a:t>
            </a:r>
          </a:p>
        </p:txBody>
      </p:sp>
      <p:sp>
        <p:nvSpPr>
          <p:cNvPr id="244" name="Finally, use blue ribbon or paper to show how far the tide comes in."/>
          <p:cNvSpPr txBox="1"/>
          <p:nvPr/>
        </p:nvSpPr>
        <p:spPr>
          <a:xfrm>
            <a:off x="18938377" y="9427606"/>
            <a:ext cx="4377203" cy="350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Yn olaf, defnyddiwch ruban neu bapur glas i ddangos pa mor bell mae’r llanw’n cyrraedd.</a:t>
            </a:r>
          </a:p>
        </p:txBody>
      </p:sp>
      <p:pic>
        <p:nvPicPr>
          <p:cNvPr id="245" name="An illustration of the Saltmarsh model to encourage learners to create their own saltmarsh. " descr="An illustration of the Saltmarsh model to encourage learners to create their own saltmarsh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146" y="3998317"/>
            <a:ext cx="13728702" cy="398780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47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4: Byw gyda’r Llanw</a:t>
            </a:r>
          </a:p>
        </p:txBody>
      </p:sp>
      <p:sp>
        <p:nvSpPr>
          <p:cNvPr id="248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Work with your group to make a short video tour  or give an oral presentation about your saltmarsh model"/>
          <p:cNvSpPr txBox="1"/>
          <p:nvPr/>
        </p:nvSpPr>
        <p:spPr>
          <a:xfrm>
            <a:off x="3407445" y="3471150"/>
            <a:ext cx="15013387" cy="193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Work with your group to make a short video tour </a:t>
            </a:r>
            <a:br/>
            <a:r>
              <a:t>or give an oral presentation about your saltmarsh model</a:t>
            </a:r>
          </a:p>
        </p:txBody>
      </p:sp>
      <p:sp>
        <p:nvSpPr>
          <p:cNvPr id="253" name="SENTENCE STARTERS:"/>
          <p:cNvSpPr txBox="1"/>
          <p:nvPr/>
        </p:nvSpPr>
        <p:spPr>
          <a:xfrm>
            <a:off x="16977371" y="3087615"/>
            <a:ext cx="668331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</a:defRPr>
            </a:lvl1pPr>
          </a:lstStyle>
          <a:p>
            <a:r>
              <a:t>BRAWDDEGAU DEFNYDDIOL:</a:t>
            </a:r>
          </a:p>
        </p:txBody>
      </p:sp>
      <p:sp>
        <p:nvSpPr>
          <p:cNvPr id="254" name="Rounded Rectangle"/>
          <p:cNvSpPr/>
          <p:nvPr/>
        </p:nvSpPr>
        <p:spPr>
          <a:xfrm>
            <a:off x="3062263" y="2914455"/>
            <a:ext cx="13607854" cy="7718808"/>
          </a:xfrm>
          <a:prstGeom prst="roundRect">
            <a:avLst>
              <a:gd name="adj" fmla="val 16954"/>
            </a:avLst>
          </a:prstGeom>
          <a:solidFill>
            <a:srgbClr val="F165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55" name="Additional Activity"/>
          <p:cNvSpPr txBox="1"/>
          <p:nvPr/>
        </p:nvSpPr>
        <p:spPr>
          <a:xfrm>
            <a:off x="3659708" y="3259092"/>
            <a:ext cx="7313091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FFFFFF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Gweithgaredd Ychwanegol</a:t>
            </a:r>
          </a:p>
        </p:txBody>
      </p:sp>
      <p:sp>
        <p:nvSpPr>
          <p:cNvPr id="256" name="Begin by introducing your model"/>
          <p:cNvSpPr txBox="1"/>
          <p:nvPr/>
        </p:nvSpPr>
        <p:spPr>
          <a:xfrm>
            <a:off x="3562027" y="5668959"/>
            <a:ext cx="12807655" cy="83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Dechreuwch drwy gyflwyno eich model. </a:t>
            </a:r>
          </a:p>
        </p:txBody>
      </p:sp>
      <p:sp>
        <p:nvSpPr>
          <p:cNvPr id="257" name="Then describe what can be found in each part. You can also explain how Saltmarshes help people.…"/>
          <p:cNvSpPr txBox="1"/>
          <p:nvPr/>
        </p:nvSpPr>
        <p:spPr>
          <a:xfrm>
            <a:off x="3562027" y="6765821"/>
            <a:ext cx="13108090" cy="403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Yna, disgrifiwch beth ellir ei ddarganfod ym mhob parth.</a:t>
            </a:r>
            <a:br/>
            <a:r>
              <a:t>Gallwch hefyd esbonio sut mae morfeydd heli yn helpu pobl.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Gweithiwch mewn parau neu mewn grŵp. </a:t>
            </a:r>
            <a:br/>
            <a:r>
              <a:t>Cofiwch siarad yn glir a dangos pob rhan o’ch model.</a:t>
            </a:r>
          </a:p>
        </p:txBody>
      </p:sp>
      <p:sp>
        <p:nvSpPr>
          <p:cNvPr id="258" name="Film your own"/>
          <p:cNvSpPr txBox="1">
            <a:spLocks noGrp="1"/>
          </p:cNvSpPr>
          <p:nvPr>
            <p:ph type="title"/>
          </p:nvPr>
        </p:nvSpPr>
        <p:spPr>
          <a:xfrm>
            <a:off x="3562027" y="4114844"/>
            <a:ext cx="13108090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Creu fideo</a:t>
            </a:r>
          </a:p>
        </p:txBody>
      </p:sp>
      <p:sp>
        <p:nvSpPr>
          <p:cNvPr id="259" name="“Welcome to our Saltmarsh”…"/>
          <p:cNvSpPr txBox="1"/>
          <p:nvPr/>
        </p:nvSpPr>
        <p:spPr>
          <a:xfrm>
            <a:off x="16977373" y="3638893"/>
            <a:ext cx="6219264" cy="6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“Croeso i’n Morfa Heli”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“Yn y forfa heli isaf, fe welwch…”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“Mae’r parth yma dan y dŵr ar benllanw, felly rhaid i anifeiliaid…”</a:t>
            </a:r>
          </a:p>
          <a:p>
            <a:pPr algn="l" defTabSz="1804370">
              <a:lnSpc>
                <a:spcPct val="90000"/>
              </a:lnSpc>
              <a:spcBef>
                <a:spcPts val="3300"/>
              </a:spcBef>
              <a:defRPr sz="3900" b="1">
                <a:solidFill>
                  <a:srgbClr val="3E3B51"/>
                </a:solidFill>
                <a:latin typeface="Uberhand Pro"/>
                <a:ea typeface="Uberhand Pro"/>
                <a:cs typeface="Uberhand Pro"/>
                <a:sym typeface="Uberhand Pro"/>
              </a:defRPr>
            </a:pPr>
            <a:r>
              <a:t>“Mae morfeydd heli yn helpu pobl drwy…”</a:t>
            </a:r>
          </a:p>
        </p:txBody>
      </p:sp>
      <p:sp>
        <p:nvSpPr>
          <p:cNvPr id="260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61" name="ACTIVITY 4: Living with the Tide"/>
          <p:cNvSpPr txBox="1"/>
          <p:nvPr/>
        </p:nvSpPr>
        <p:spPr>
          <a:xfrm rot="16200000">
            <a:off x="-1975595" y="4956750"/>
            <a:ext cx="690850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4: Byw gyda’r Llanw</a:t>
            </a:r>
          </a:p>
        </p:txBody>
      </p:sp>
      <p:sp>
        <p:nvSpPr>
          <p:cNvPr id="262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A large button containing the document name Tir a Mor and a hyperlink to the website. www.tiramor.cymru " descr="A large button containing the document name Tir a Mor and a hyperlink to the website. www.tiramor.cymru 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en Llyn a’r Sarnau Logo " descr="Pen Llyn a’r Sarnau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WWF logo" descr="WWF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SKY Logo" descr="SKY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PNRVYVU2CSKX-2112989736-15690</_dlc_DocId>
    <_dlc_DocIdUrl xmlns="bbd620fc-e0a4-45c7-a357-20ec84c645d1">
      <Url>https://cyngorgwynedd.sharepoint.com/sites/ACAPenLlynSarnau/_layouts/15/DocIdRedir.aspx?ID=PNRVYVU2CSKX-2112989736-15690</Url>
      <Description>PNRVYVU2CSKX-2112989736-15690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0CA94-F790-420F-A50B-2932F66956A7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  <ds:schemaRef ds:uri="bbd620fc-e0a4-45c7-a357-20ec84c645d1"/>
    <ds:schemaRef ds:uri="1d6637b2-67ef-45eb-b043-82e84ec90b64"/>
  </ds:schemaRefs>
</ds:datastoreItem>
</file>

<file path=customXml/itemProps2.xml><?xml version="1.0" encoding="utf-8"?>
<ds:datastoreItem xmlns:ds="http://schemas.openxmlformats.org/officeDocument/2006/customXml" ds:itemID="{4F69717E-2A09-48B0-8DFB-39D38B67F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620fc-e0a4-45c7-a357-20ec84c645d1"/>
    <ds:schemaRef ds:uri="1d6637b2-67ef-45eb-b043-82e84ec90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3600A-56BE-4081-A79E-917787B3C9F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592C7B-7090-4F6C-A5AE-827A476BF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454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Book</vt:lpstr>
      <vt:lpstr>Avenir Heavy</vt:lpstr>
      <vt:lpstr>Abadi</vt:lpstr>
      <vt:lpstr>Avenir Black</vt:lpstr>
      <vt:lpstr>Arial</vt:lpstr>
      <vt:lpstr>21_BasicWhite</vt:lpstr>
      <vt:lpstr>PowerPoint Presentation</vt:lpstr>
      <vt:lpstr>Morfeydd Heli</vt:lpstr>
      <vt:lpstr>Byw gyda’r Llanw</vt:lpstr>
      <vt:lpstr>Fideo Drôn</vt:lpstr>
      <vt:lpstr>Nodweddion Allweddol Morfa Heli</vt:lpstr>
      <vt:lpstr>Fideo Treigl-amser</vt:lpstr>
      <vt:lpstr>Creu Model Morfa Heli</vt:lpstr>
      <vt:lpstr>Creu fideo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Marie Hughes (AMG)</cp:lastModifiedBy>
  <cp:revision>8</cp:revision>
  <dcterms:modified xsi:type="dcterms:W3CDTF">2026-03-02T09:43:04Z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MediaServiceImageTags">
    <vt:lpwstr/>
  </property>
  <property fmtid="{D5CDD505-2E9C-101B-9397-08002B2CF9AE}" pid="4" name="_dlc_DocIdItemGuid">
    <vt:lpwstr>fdc9f2ac-76f4-41d7-bd56-4bfcd5f85f0c</vt:lpwstr>
  </property>
</Properties>
</file>